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57"/>
  </p:notesMasterIdLst>
  <p:handoutMasterIdLst>
    <p:handoutMasterId r:id="rId58"/>
  </p:handoutMasterIdLst>
  <p:sldIdLst>
    <p:sldId id="270" r:id="rId17"/>
    <p:sldId id="575" r:id="rId18"/>
    <p:sldId id="262" r:id="rId19"/>
    <p:sldId id="3053" r:id="rId20"/>
    <p:sldId id="3048" r:id="rId21"/>
    <p:sldId id="3046" r:id="rId22"/>
    <p:sldId id="581" r:id="rId23"/>
    <p:sldId id="3042" r:id="rId24"/>
    <p:sldId id="3165" r:id="rId25"/>
    <p:sldId id="3033" r:id="rId26"/>
    <p:sldId id="3055" r:id="rId27"/>
    <p:sldId id="3056" r:id="rId28"/>
    <p:sldId id="3019" r:id="rId29"/>
    <p:sldId id="3162" r:id="rId30"/>
    <p:sldId id="3155" r:id="rId31"/>
    <p:sldId id="3054" r:id="rId32"/>
    <p:sldId id="1069" r:id="rId33"/>
    <p:sldId id="3052" r:id="rId34"/>
    <p:sldId id="937" r:id="rId35"/>
    <p:sldId id="3047" r:id="rId36"/>
    <p:sldId id="3156" r:id="rId37"/>
    <p:sldId id="3049" r:id="rId38"/>
    <p:sldId id="3032" r:id="rId39"/>
    <p:sldId id="3031" r:id="rId40"/>
    <p:sldId id="261" r:id="rId41"/>
    <p:sldId id="2986" r:id="rId42"/>
    <p:sldId id="577" r:id="rId43"/>
    <p:sldId id="3164" r:id="rId44"/>
    <p:sldId id="3163" r:id="rId45"/>
    <p:sldId id="3159" r:id="rId46"/>
    <p:sldId id="3161" r:id="rId47"/>
    <p:sldId id="3043" r:id="rId48"/>
    <p:sldId id="3050" r:id="rId49"/>
    <p:sldId id="3160" r:id="rId50"/>
    <p:sldId id="265" r:id="rId51"/>
    <p:sldId id="260" r:id="rId52"/>
    <p:sldId id="3044" r:id="rId53"/>
    <p:sldId id="3051" r:id="rId54"/>
    <p:sldId id="266" r:id="rId55"/>
    <p:sldId id="267" r:id="rId56"/>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D9D9D9"/>
    <a:srgbClr val="888888"/>
    <a:srgbClr val="18C6FF"/>
    <a:srgbClr val="E9002F"/>
    <a:srgbClr val="F078EB"/>
    <a:srgbClr val="990000"/>
    <a:srgbClr val="03447C"/>
    <a:srgbClr val="0547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88" autoAdjust="0"/>
    <p:restoredTop sz="92254" autoAdjust="0"/>
  </p:normalViewPr>
  <p:slideViewPr>
    <p:cSldViewPr snapToGrid="0" snapToObjects="1">
      <p:cViewPr>
        <p:scale>
          <a:sx n="144" d="100"/>
          <a:sy n="144" d="100"/>
        </p:scale>
        <p:origin x="-576" y="-40"/>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presProps" Target="presProp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10/26/21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40205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66015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37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40</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9596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2021/10/26</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2021/10/26</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2021/10/26</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4.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0.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1.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3.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2021/10/26</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2021/10/26</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2021/10/26</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6.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1.png"/><Relationship Id="rId7" Type="http://schemas.openxmlformats.org/officeDocument/2006/relationships/hyperlink" Target="https://en.wikipedia.org/wiki/File:HomotopySmall.gif" TargetMode="External"/><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62.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67.png"/><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72.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jpeg"/><Relationship Id="rId7"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hyperlink" Target="https://lamport.azurewebsites.net/tla/amazon-excerpt.html" TargetMode="External"/><Relationship Id="rId4" Type="http://schemas.openxmlformats.org/officeDocument/2006/relationships/image" Target="../media/image79.jpeg"/></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6.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hyperlink" Target="https://en.wikipedia.org/wiki/Patrick_Cousot" TargetMode="External"/><Relationship Id="rId9" Type="http://schemas.openxmlformats.org/officeDocument/2006/relationships/image" Target="../media/image90.jpe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9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3.xml"/><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104.png"/><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48.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image" Target="../media/image106.png"/><Relationship Id="rId16" Type="http://schemas.openxmlformats.org/officeDocument/2006/relationships/image" Target="../media/image121.png"/><Relationship Id="rId1" Type="http://schemas.openxmlformats.org/officeDocument/2006/relationships/slideLayout" Target="../slideLayouts/slideLayout23.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0.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47.jpeg"/></Relationships>
</file>

<file path=ppt/slides/_rels/slide3.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hyperlink" Target="https://en.wikipedia.org/wiki/Electronic_design_automation" TargetMode="External"/><Relationship Id="rId7" Type="http://schemas.openxmlformats.org/officeDocument/2006/relationships/image" Target="../media/image29.jpeg"/><Relationship Id="rId12"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8.gif"/><Relationship Id="rId11" Type="http://schemas.openxmlformats.org/officeDocument/2006/relationships/image" Target="../media/image32.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7.jpeg"/><Relationship Id="rId9" Type="http://schemas.openxmlformats.org/officeDocument/2006/relationships/image" Target="../media/image31.png"/></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slide" Target="slide37.xml"/></Relationships>
</file>

<file path=ppt/slides/_rels/slide31.xml.rels><?xml version="1.0" encoding="UTF-8" standalone="yes"?>
<Relationships xmlns="http://schemas.openxmlformats.org/package/2006/relationships"><Relationship Id="rId3" Type="http://schemas.openxmlformats.org/officeDocument/2006/relationships/hyperlink" Target="https://zh.wikipedia.org/wiki/&#20559;&#24207;&#20851;&#31995;"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25.jpg"/><Relationship Id="rId2" Type="http://schemas.openxmlformats.org/officeDocument/2006/relationships/image" Target="../media/image122.png"/><Relationship Id="rId1" Type="http://schemas.openxmlformats.org/officeDocument/2006/relationships/slideLayout" Target="../slideLayouts/slideLayout23.xml"/><Relationship Id="rId6" Type="http://schemas.openxmlformats.org/officeDocument/2006/relationships/image" Target="../media/image124.jpeg"/><Relationship Id="rId5" Type="http://schemas.openxmlformats.org/officeDocument/2006/relationships/image" Target="../media/image123.png"/><Relationship Id="rId4" Type="http://schemas.openxmlformats.org/officeDocument/2006/relationships/hyperlink" Target="https://www.youtube.com/watch?v=vHHBptK2RUo&amp;t=382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26.tiff"/><Relationship Id="rId2" Type="http://schemas.openxmlformats.org/officeDocument/2006/relationships/hyperlink" Target="https://en.wikipedia.org/wiki/Ricardian_contract" TargetMode="External"/><Relationship Id="rId1" Type="http://schemas.openxmlformats.org/officeDocument/2006/relationships/slideLayout" Target="../slideLayouts/slideLayout12.xml"/><Relationship Id="rId6" Type="http://schemas.openxmlformats.org/officeDocument/2006/relationships/image" Target="../media/image127.jpeg"/><Relationship Id="rId5" Type="http://schemas.openxmlformats.org/officeDocument/2006/relationships/image" Target="../media/image32.png"/><Relationship Id="rId4" Type="http://schemas.openxmlformats.org/officeDocument/2006/relationships/hyperlink" Target="https://www.paladion.net/devsecop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jstor.org/stable/1990284?seq=1" TargetMode="External"/><Relationship Id="rId2" Type="http://schemas.openxmlformats.org/officeDocument/2006/relationships/hyperlink" Target="https://www.di.ens.fr/~cousot/publications.www/CousotCousot-POPL-77-ACM-p238--252-1977.pdf" TargetMode="Externa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4.jpeg"/><Relationship Id="rId2" Type="http://schemas.openxmlformats.org/officeDocument/2006/relationships/image" Target="../media/image34.png"/><Relationship Id="rId1" Type="http://schemas.openxmlformats.org/officeDocument/2006/relationships/slideLayout" Target="../slideLayouts/slideLayout23.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6.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3.xml"/><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2.jpeg"/><Relationship Id="rId5" Type="http://schemas.openxmlformats.org/officeDocument/2006/relationships/image" Target="../media/image48.png"/><Relationship Id="rId10" Type="http://schemas.openxmlformats.org/officeDocument/2006/relationships/hyperlink" Target="https://www.youtube.com/watch?v=GmN1wO_24Ao" TargetMode="External"/><Relationship Id="rId4" Type="http://schemas.openxmlformats.org/officeDocument/2006/relationships/image" Target="../media/image50.gif"/><Relationship Id="rId9"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574041" y="1483542"/>
            <a:ext cx="7853267" cy="963096"/>
          </a:xfrm>
        </p:spPr>
        <p:txBody>
          <a:bodyPr>
            <a:normAutofit/>
          </a:bodyPr>
          <a:lstStyle/>
          <a:p>
            <a:r>
              <a:rPr lang="zh-CN" altLang="zh-CN" dirty="0"/>
              <a:t>基于</a:t>
            </a:r>
            <a:r>
              <a:rPr lang="zh-CN" altLang="en-US" dirty="0"/>
              <a:t>系统</a:t>
            </a:r>
            <a:r>
              <a:rPr lang="zh-CN" altLang="zh-CN" dirty="0"/>
              <a:t>代数</a:t>
            </a:r>
            <a:r>
              <a:rPr lang="zh-CN" altLang="en-US" dirty="0"/>
              <a:t>的</a:t>
            </a:r>
            <a:r>
              <a:rPr lang="zh-CN" altLang="zh-CN" dirty="0"/>
              <a:t>元语言</a:t>
            </a:r>
            <a:r>
              <a:rPr lang="zh-CN" altLang="en-US" dirty="0"/>
              <a:t>：</a:t>
            </a:r>
            <a:br>
              <a:rPr lang="en-US" altLang="zh-CN" dirty="0"/>
            </a:br>
            <a:r>
              <a:rPr lang="zh-CN" altLang="en-US" dirty="0"/>
              <a:t>代数化生成系统方案的理论与案例</a:t>
            </a:r>
          </a:p>
        </p:txBody>
      </p:sp>
      <p:sp>
        <p:nvSpPr>
          <p:cNvPr id="6" name="Rectangle 65"/>
          <p:cNvSpPr txBox="1">
            <a:spLocks noChangeArrowheads="1"/>
          </p:cNvSpPr>
          <p:nvPr/>
        </p:nvSpPr>
        <p:spPr>
          <a:xfrm>
            <a:off x="574041" y="2596390"/>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2021-10-22</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574041" y="520446"/>
            <a:ext cx="9657354" cy="604019"/>
          </a:xfrm>
          <a:prstGeom prst="rect">
            <a:avLst/>
          </a:prstGeom>
        </p:spPr>
        <p:txBody>
          <a:bodyPr lIns="0" tIns="0" rIns="0" bIns="0" anchor="t">
            <a:normAutofit fontScale="975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dirty="0"/>
              <a:t>Algebra of Systems (AoS) as a Meta Language</a:t>
            </a:r>
            <a:endParaRPr lang="zh-CN" altLang="en-US" dirty="0"/>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209311" y="1020387"/>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450058" y="5434124"/>
            <a:ext cx="6048390" cy="657927"/>
          </a:xfrm>
        </p:spPr>
        <p:txBody>
          <a:bodyPr>
            <a:normAutofit/>
          </a:bodyPr>
          <a:lstStyle/>
          <a:p>
            <a:pPr marL="152396" indent="0" algn="ctr">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31158" y="2220716"/>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91453" y="4379997"/>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3189" y="4682569"/>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710494" y="4070303"/>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302015" y="1524112"/>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471466" y="1096749"/>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252212" y="4758011"/>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91257" y="6252284"/>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6500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14</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1799465" y="97000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格为偏序集的特例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167986" y="1391267"/>
            <a:ext cx="1587614" cy="369332"/>
          </a:xfrm>
          <a:prstGeom prst="rect">
            <a:avLst/>
          </a:prstGeom>
          <a:noFill/>
        </p:spPr>
        <p:txBody>
          <a:bodyPr wrap="none" rtlCol="0">
            <a:spAutoFit/>
          </a:bodyPr>
          <a:lstStyle/>
          <a:p>
            <a:r>
              <a:rPr lang="en-TW" dirty="0"/>
              <a:t>Top (</a:t>
            </a:r>
            <a:r>
              <a:rPr lang="en-US" altLang="zh-CN" dirty="0"/>
              <a:t>1</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2984955" y="3721879"/>
            <a:ext cx="1953676" cy="369332"/>
          </a:xfrm>
          <a:prstGeom prst="rect">
            <a:avLst/>
          </a:prstGeom>
          <a:noFill/>
        </p:spPr>
        <p:txBody>
          <a:bodyPr wrap="none" rtlCol="0">
            <a:spAutoFit/>
          </a:bodyPr>
          <a:lstStyle/>
          <a:p>
            <a:r>
              <a:rPr lang="en-TW" dirty="0"/>
              <a:t>Bottom (</a:t>
            </a:r>
            <a:r>
              <a:rPr lang="en-US" altLang="zh-CN" dirty="0"/>
              <a:t>0</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480211558"/>
              </p:ext>
            </p:extLst>
          </p:nvPr>
        </p:nvGraphicFramePr>
        <p:xfrm>
          <a:off x="172311" y="1541377"/>
          <a:ext cx="2622094" cy="2402388"/>
        </p:xfrm>
        <a:graphic>
          <a:graphicData uri="http://schemas.openxmlformats.org/drawingml/2006/table">
            <a:tbl>
              <a:tblPr firstRow="1" bandRow="1">
                <a:tableStyleId>{72833802-FEF1-4C79-8D5D-14CF1EAF98D9}</a:tableStyleId>
              </a:tblPr>
              <a:tblGrid>
                <a:gridCol w="1311047">
                  <a:extLst>
                    <a:ext uri="{9D8B030D-6E8A-4147-A177-3AD203B41FA5}">
                      <a16:colId xmlns:a16="http://schemas.microsoft.com/office/drawing/2014/main" val="2143271587"/>
                    </a:ext>
                  </a:extLst>
                </a:gridCol>
                <a:gridCol w="1311047">
                  <a:extLst>
                    <a:ext uri="{9D8B030D-6E8A-4147-A177-3AD203B41FA5}">
                      <a16:colId xmlns:a16="http://schemas.microsoft.com/office/drawing/2014/main" val="2017782780"/>
                    </a:ext>
                  </a:extLst>
                </a:gridCol>
              </a:tblGrid>
              <a:tr h="458082">
                <a:tc>
                  <a:txBody>
                    <a:bodyPr/>
                    <a:lstStyle/>
                    <a:p>
                      <a:r>
                        <a:rPr lang="en-TW" sz="1100" dirty="0">
                          <a:latin typeface="STXinwei" panose="02010800040101010101" pitchFamily="2" charset="-122"/>
                          <a:ea typeface="STXinwei" panose="02010800040101010101" pitchFamily="2" charset="-122"/>
                        </a:rPr>
                        <a:t>偏序集的代数特性</a:t>
                      </a:r>
                    </a:p>
                  </a:txBody>
                  <a:tcPr/>
                </a:tc>
                <a:tc>
                  <a:txBody>
                    <a:bodyPr/>
                    <a:lstStyle/>
                    <a:p>
                      <a:r>
                        <a:rPr lang="en-TW" sz="1100" dirty="0">
                          <a:latin typeface="STXinwei" panose="02010800040101010101" pitchFamily="2" charset="-122"/>
                          <a:ea typeface="STXinwei" panose="02010800040101010101" pitchFamily="2" charset="-122"/>
                        </a:rPr>
                        <a:t>英文专有名词</a:t>
                      </a:r>
                    </a:p>
                  </a:txBody>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tc>
                <a:tc>
                  <a:txBody>
                    <a:bodyPr/>
                    <a:lstStyle/>
                    <a:p>
                      <a:r>
                        <a:rPr lang="en-TW" sz="1100" dirty="0">
                          <a:latin typeface="STXinwei" panose="02010800040101010101" pitchFamily="2" charset="-122"/>
                          <a:ea typeface="STXinwei" panose="02010800040101010101" pitchFamily="2" charset="-122"/>
                        </a:rPr>
                        <a:t>Type Calculus</a:t>
                      </a:r>
                    </a:p>
                  </a:txBody>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tc>
                <a:tc>
                  <a:txBody>
                    <a:bodyPr/>
                    <a:lstStyle/>
                    <a:p>
                      <a:r>
                        <a:rPr lang="en-TW" sz="1100" dirty="0">
                          <a:latin typeface="STXinwei" panose="02010800040101010101" pitchFamily="2" charset="-122"/>
                          <a:ea typeface="STXinwei" panose="02010800040101010101" pitchFamily="2" charset="-122"/>
                        </a:rPr>
                        <a:t>Uniqueness</a:t>
                      </a:r>
                    </a:p>
                  </a:txBody>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tc>
                <a:tc>
                  <a:txBody>
                    <a:bodyPr/>
                    <a:lstStyle/>
                    <a:p>
                      <a:r>
                        <a:rPr lang="en-TW" sz="1100" dirty="0">
                          <a:latin typeface="STXinwei" panose="02010800040101010101" pitchFamily="2" charset="-122"/>
                          <a:ea typeface="STXinwei" panose="02010800040101010101" pitchFamily="2" charset="-122"/>
                        </a:rPr>
                        <a:t>Countable</a:t>
                      </a:r>
                    </a:p>
                  </a:txBody>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Partial Order (Inclusion)</a:t>
                      </a:r>
                    </a:p>
                  </a:txBody>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Reachability</a:t>
                      </a:r>
                    </a:p>
                  </a:txBody>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以光速为界</a:t>
            </a:r>
            <a:r>
              <a:rPr lang="en" sz="2400" b="1" dirty="0" err="1">
                <a:solidFill>
                  <a:srgbClr val="C00000"/>
                </a:solidFill>
                <a:uFill>
                  <a:noFill/>
                </a:uFill>
                <a:latin typeface="STXinwei" panose="02010800040101010101" pitchFamily="2" charset="-122"/>
                <a:ea typeface="STXinwei" panose="02010800040101010101" pitchFamily="2" charset="-122"/>
              </a:rPr>
              <a:t>的决策影响力空间</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判别系统设计方法论的优劣</a:t>
            </a:r>
            <a:r>
              <a:rPr lang="zh-CN" altLang="en-US" sz="2400" dirty="0">
                <a:solidFill>
                  <a:srgbClr val="C00000"/>
                </a:solidFill>
                <a:latin typeface="STXinwei" panose="02010800040101010101" pitchFamily="2" charset="-122"/>
                <a:ea typeface="STXinwei" panose="02010800040101010101" pitchFamily="2" charset="-122"/>
                <a:cs typeface="Arial" charset="0"/>
              </a:rPr>
              <a:t>？</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由</a:t>
            </a: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提出</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823985" y="5173718"/>
            <a:ext cx="2954655"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满足所有系统应用场景中的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Assumptions/Assertions</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17</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52068" y="3354204"/>
            <a:ext cx="1139173" cy="1832697"/>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83615" y="3360148"/>
            <a:ext cx="1139173" cy="1832697"/>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18</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H="1" flipV="1">
            <a:off x="5949152" y="2449928"/>
            <a:ext cx="5367" cy="998396"/>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4409" y="3967103"/>
            <a:ext cx="813418" cy="739078"/>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362049" y="5336785"/>
            <a:ext cx="517526" cy="470228"/>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636775" y="2978096"/>
            <a:ext cx="517526" cy="470228"/>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91200" y="4865316"/>
            <a:ext cx="372292" cy="338268"/>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2885652" y="6006519"/>
            <a:ext cx="6126998"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代表了系统模型的交集与联集关系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而所有系统模型，均可以偏序集的代数化语义来表达。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81043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Prof. of Surya University, Vice President of Research and Development</a:t>
            </a:r>
            <a:r>
              <a:rPr lang="zh-TW" altLang="en-US" dirty="0">
                <a:latin typeface="STXinwei" panose="02010800040101010101" pitchFamily="2" charset="-122"/>
                <a:ea typeface="STXinwei" panose="02010800040101010101" pitchFamily="2" charset="-122"/>
              </a:rPr>
              <a:t>，</a:t>
            </a: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481063" y="3147051"/>
            <a:ext cx="10123284" cy="1015663"/>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2316279"/>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extLst>
              <p:ext uri="{D42A27DB-BD31-4B8C-83A1-F6EECF244321}">
                <p14:modId xmlns:p14="http://schemas.microsoft.com/office/powerpoint/2010/main" val="71384505"/>
              </p:ext>
            </p:extLst>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1180644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23</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24</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83560" y="2455587"/>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739906" y="5704558"/>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7177051" y="913897"/>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1357878" y="1450860"/>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783560" y="6193564"/>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97897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26</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分析DSL结构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773005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13393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27685" y="6309389"/>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618470" y="6309389"/>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888168" y="6581425"/>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547056" y="6006624"/>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1964359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7475255" y="145762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212004" y="508040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10217518" y="3011246"/>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10217519" y="3699407"/>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10217517" y="4369018"/>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7212004" y="3374470"/>
            <a:ext cx="2252727" cy="1365931"/>
          </a:xfrm>
          <a:prstGeom prst="rect">
            <a:avLst/>
          </a:prstGeom>
        </p:spPr>
      </p:pic>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087FE046-C6E9-8D4D-B497-F57220E0BAB9}"/>
                  </a:ext>
                </a:extLst>
              </p:cNvPr>
              <p:cNvSpPr/>
              <p:nvPr/>
            </p:nvSpPr>
            <p:spPr>
              <a:xfrm>
                <a:off x="10794094" y="2581590"/>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794094" y="2581590"/>
                <a:ext cx="308610" cy="330460"/>
              </a:xfrm>
              <a:prstGeom prst="ellipse">
                <a:avLst/>
              </a:prstGeom>
              <a:blipFill>
                <a:blip r:embed="rId8"/>
                <a:stretch>
                  <a:fillRect l="-11538"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585674" y="2157358"/>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1119682" y="215261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744929" y="226817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831950" y="2152615"/>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331015" y="2257875"/>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893406" y="2214071"/>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948399" y="2214072"/>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1057509" y="2319331"/>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1057509" y="2329632"/>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647130" y="2218814"/>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10087147" y="2127067"/>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948087" y="1753752"/>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467737" y="1702841"/>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647130" y="1815208"/>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1009543" y="1815208"/>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392471" y="1764297"/>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529193" y="1764297"/>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672586" y="1220922"/>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10148603" y="1487494"/>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994345" y="1533230"/>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1221862" y="1487494"/>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7572773" y="312234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724433" y="1096390"/>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B2575282-56F0-934B-92D7-0469CA5A4665}"/>
                  </a:ext>
                </a:extLst>
              </p:cNvPr>
              <p:cNvSpPr txBox="1"/>
              <p:nvPr/>
            </p:nvSpPr>
            <p:spPr>
              <a:xfrm>
                <a:off x="9165546" y="2646368"/>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9165546" y="2646368"/>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8352640E-4770-0142-8DB7-3558B04762B8}"/>
                  </a:ext>
                </a:extLst>
              </p:cNvPr>
              <p:cNvSpPr txBox="1"/>
              <p:nvPr/>
            </p:nvSpPr>
            <p:spPr>
              <a:xfrm>
                <a:off x="7576721" y="114846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7576721" y="114846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7632182" y="493154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804803" y="522113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482211" y="1553726"/>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812213" y="1622470"/>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842305" y="1926056"/>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675690" y="2114692"/>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551461" y="1961721"/>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893406" y="1815208"/>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1069419" y="1992547"/>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1188874" y="2101517"/>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479591" y="2124579"/>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544268" y="2273011"/>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1057509" y="2334467"/>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478281" y="1764297"/>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10148603" y="2188523"/>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768758" y="1992232"/>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3917050" y="5211272"/>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4396016" y="6433629"/>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3934353" y="3155233"/>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4396016" y="4660750"/>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3983440" y="1375071"/>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4242801" y="2803886"/>
            <a:ext cx="1800493" cy="369332"/>
          </a:xfrm>
          <a:prstGeom prst="rect">
            <a:avLst/>
          </a:prstGeom>
          <a:noFill/>
        </p:spPr>
        <p:txBody>
          <a:bodyPr wrap="none" rtlCol="0">
            <a:spAutoFit/>
          </a:bodyPr>
          <a:lstStyle/>
          <a:p>
            <a:r>
              <a:rPr lang="en-TW" dirty="0"/>
              <a:t>可行性枚举语义</a:t>
            </a:r>
          </a:p>
        </p:txBody>
      </p:sp>
      <p:pic>
        <p:nvPicPr>
          <p:cNvPr id="197" name="Picture 2" descr="Project Apollo the Tough Decisions: Monographs in Aerospace History Number  37: Seamans Jr., Robert C: 9781470032937: Amazon.com: Books">
            <a:extLst>
              <a:ext uri="{FF2B5EF4-FFF2-40B4-BE49-F238E27FC236}">
                <a16:creationId xmlns:a16="http://schemas.microsoft.com/office/drawing/2014/main" id="{1E04C198-55B3-BB40-A7F7-41C77460A19F}"/>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977093" y="1387142"/>
            <a:ext cx="1337292" cy="1732243"/>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a:extLst>
              <a:ext uri="{FF2B5EF4-FFF2-40B4-BE49-F238E27FC236}">
                <a16:creationId xmlns:a16="http://schemas.microsoft.com/office/drawing/2014/main" id="{A0291CC4-CCC8-7441-A3D9-F38BD9BE9941}"/>
              </a:ext>
            </a:extLst>
          </p:cNvPr>
          <p:cNvSpPr txBox="1"/>
          <p:nvPr/>
        </p:nvSpPr>
        <p:spPr>
          <a:xfrm>
            <a:off x="261333" y="1786240"/>
            <a:ext cx="1107996" cy="369332"/>
          </a:xfrm>
          <a:prstGeom prst="rect">
            <a:avLst/>
          </a:prstGeom>
          <a:noFill/>
        </p:spPr>
        <p:txBody>
          <a:bodyPr wrap="none" rtlCol="0">
            <a:spAutoFit/>
          </a:bodyPr>
          <a:lstStyle/>
          <a:p>
            <a:r>
              <a:rPr lang="en-TW" dirty="0"/>
              <a:t>系统决策</a:t>
            </a:r>
          </a:p>
        </p:txBody>
      </p:sp>
      <p:pic>
        <p:nvPicPr>
          <p:cNvPr id="199" name="Picture 198">
            <a:extLst>
              <a:ext uri="{FF2B5EF4-FFF2-40B4-BE49-F238E27FC236}">
                <a16:creationId xmlns:a16="http://schemas.microsoft.com/office/drawing/2014/main" id="{831F2ABD-FC19-EB49-BAB4-871C45488749}"/>
              </a:ext>
            </a:extLst>
          </p:cNvPr>
          <p:cNvPicPr>
            <a:picLocks noChangeAspect="1"/>
          </p:cNvPicPr>
          <p:nvPr/>
        </p:nvPicPr>
        <p:blipFill>
          <a:blip r:embed="rId15"/>
          <a:stretch>
            <a:fillRect/>
          </a:stretch>
        </p:blipFill>
        <p:spPr>
          <a:xfrm>
            <a:off x="1977093" y="4859899"/>
            <a:ext cx="1337292" cy="1998101"/>
          </a:xfrm>
          <a:prstGeom prst="rect">
            <a:avLst/>
          </a:prstGeom>
        </p:spPr>
      </p:pic>
      <p:sp>
        <p:nvSpPr>
          <p:cNvPr id="200" name="TextBox 199">
            <a:extLst>
              <a:ext uri="{FF2B5EF4-FFF2-40B4-BE49-F238E27FC236}">
                <a16:creationId xmlns:a16="http://schemas.microsoft.com/office/drawing/2014/main" id="{85445082-8D11-4940-A0BC-2E31F7C8A499}"/>
              </a:ext>
            </a:extLst>
          </p:cNvPr>
          <p:cNvSpPr txBox="1"/>
          <p:nvPr/>
        </p:nvSpPr>
        <p:spPr>
          <a:xfrm>
            <a:off x="175635" y="5610570"/>
            <a:ext cx="1107996" cy="369332"/>
          </a:xfrm>
          <a:prstGeom prst="rect">
            <a:avLst/>
          </a:prstGeom>
          <a:noFill/>
        </p:spPr>
        <p:txBody>
          <a:bodyPr wrap="none" rtlCol="0">
            <a:spAutoFit/>
          </a:bodyPr>
          <a:lstStyle/>
          <a:p>
            <a:r>
              <a:rPr lang="en-TW" dirty="0"/>
              <a:t>财务会计</a:t>
            </a:r>
          </a:p>
        </p:txBody>
      </p:sp>
      <p:pic>
        <p:nvPicPr>
          <p:cNvPr id="1026" name="Picture 2" descr="Scheduling, route planning and public transport planning">
            <a:extLst>
              <a:ext uri="{FF2B5EF4-FFF2-40B4-BE49-F238E27FC236}">
                <a16:creationId xmlns:a16="http://schemas.microsoft.com/office/drawing/2014/main" id="{A3DEBAB1-D0F1-2349-8EAD-349C4E6C1E4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76996" y="3524795"/>
            <a:ext cx="1537486" cy="981374"/>
          </a:xfrm>
          <a:prstGeom prst="rect">
            <a:avLst/>
          </a:prstGeom>
          <a:noFill/>
          <a:extLst>
            <a:ext uri="{909E8E84-426E-40DD-AFC4-6F175D3DCCD1}">
              <a14:hiddenFill xmlns:a14="http://schemas.microsoft.com/office/drawing/2010/main">
                <a:solidFill>
                  <a:srgbClr val="FFFFFF"/>
                </a:solidFill>
              </a14:hiddenFill>
            </a:ext>
          </a:extLst>
        </p:spPr>
      </p:pic>
      <p:sp>
        <p:nvSpPr>
          <p:cNvPr id="202" name="TextBox 201">
            <a:extLst>
              <a:ext uri="{FF2B5EF4-FFF2-40B4-BE49-F238E27FC236}">
                <a16:creationId xmlns:a16="http://schemas.microsoft.com/office/drawing/2014/main" id="{FD6C01BF-FC88-A34B-9807-C8F75B16F43C}"/>
              </a:ext>
            </a:extLst>
          </p:cNvPr>
          <p:cNvSpPr txBox="1"/>
          <p:nvPr/>
        </p:nvSpPr>
        <p:spPr>
          <a:xfrm>
            <a:off x="203900" y="3830816"/>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969875" y="5131595"/>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759364" y="5643280"/>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537733" y="5641834"/>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316103" y="5641834"/>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536393" y="6265331"/>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10130670" y="5879000"/>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907699" y="5877554"/>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1170252" y="5877554"/>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261333" y="77709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259918" y="855712"/>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7" name="TextBox 126">
            <a:extLst>
              <a:ext uri="{FF2B5EF4-FFF2-40B4-BE49-F238E27FC236}">
                <a16:creationId xmlns:a16="http://schemas.microsoft.com/office/drawing/2014/main" id="{F416BB75-E427-2B44-8BBA-A895A2AF6DF5}"/>
              </a:ext>
            </a:extLst>
          </p:cNvPr>
          <p:cNvSpPr txBox="1"/>
          <p:nvPr/>
        </p:nvSpPr>
        <p:spPr>
          <a:xfrm>
            <a:off x="1935195" y="777602"/>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参考文献</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4297635"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7475255" y="786606"/>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3" name="TextBox 2">
            <a:extLst>
              <a:ext uri="{FF2B5EF4-FFF2-40B4-BE49-F238E27FC236}">
                <a16:creationId xmlns:a16="http://schemas.microsoft.com/office/drawing/2014/main" id="{5C506979-C316-4E4B-BB1D-2263C831121B}"/>
              </a:ext>
            </a:extLst>
          </p:cNvPr>
          <p:cNvSpPr txBox="1"/>
          <p:nvPr/>
        </p:nvSpPr>
        <p:spPr>
          <a:xfrm>
            <a:off x="2792902" y="4145433"/>
            <a:ext cx="7012512" cy="461665"/>
          </a:xfrm>
          <a:prstGeom prst="rect">
            <a:avLst/>
          </a:prstGeom>
          <a:noFill/>
        </p:spPr>
        <p:txBody>
          <a:bodyPr wrap="square" rtlCol="0">
            <a:spAutoFit/>
          </a:bodyPr>
          <a:lstStyle/>
          <a:p>
            <a:pPr algn="ctr"/>
            <a:r>
              <a:rPr lang="en-TW" sz="2400" dirty="0"/>
              <a:t>Map arbitrary system from a </a:t>
            </a:r>
            <a:r>
              <a:rPr lang="en-TW" sz="2400" dirty="0">
                <a:latin typeface="ACADEMY ENGRAVED LET PLAIN:1.0" panose="02000000000000000000" pitchFamily="2" charset="0"/>
              </a:rPr>
              <a:t>Category</a:t>
            </a:r>
            <a:r>
              <a:rPr lang="en-TW" sz="2400" dirty="0"/>
              <a:t> to a </a:t>
            </a:r>
            <a:r>
              <a:rPr lang="en-TW" sz="2400" dirty="0">
                <a:latin typeface="ACADEMY ENGRAVED LET PLAIN:1.0" panose="02000000000000000000" pitchFamily="2" charset="0"/>
              </a:rPr>
              <a:t>Set</a:t>
            </a:r>
            <a:r>
              <a:rPr lang="zh-CN" altLang="en-US" sz="2400" dirty="0">
                <a:latin typeface="ACADEMY ENGRAVED LET PLAIN:1.0" panose="02000000000000000000" pitchFamily="2" charset="0"/>
              </a:rPr>
              <a:t>。</a:t>
            </a:r>
            <a:endParaRPr lang="en-TW" sz="2400"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393133" y="3705860"/>
            <a:ext cx="11410496" cy="461665"/>
          </a:xfrm>
          <a:prstGeom prst="rect">
            <a:avLst/>
          </a:prstGeom>
          <a:noFill/>
        </p:spPr>
        <p:txBody>
          <a:bodyPr wrap="none" rtlCol="0">
            <a:spAutoFit/>
          </a:bodyPr>
          <a:lstStyle/>
          <a:p>
            <a:pPr algn="ctr"/>
            <a:r>
              <a:rPr lang="zh-CN" altLang="en-US" sz="2400" dirty="0">
                <a:latin typeface="STXinwei" panose="02010800040101010101" pitchFamily="2" charset="-122"/>
                <a:ea typeface="STXinwei" panose="02010800040101010101" pitchFamily="2" charset="-122"/>
              </a:rPr>
              <a:t>将任意“系统范畴”（</a:t>
            </a:r>
            <a:r>
              <a:rPr lang="en-TW" sz="2400" dirty="0">
                <a:latin typeface="ACADEMY ENGRAVED LET PLAIN:1.0" panose="02000000000000000000" pitchFamily="2" charset="0"/>
              </a:rPr>
              <a:t> Category </a:t>
            </a:r>
            <a:r>
              <a:rPr lang="zh-CN" altLang="en-US" sz="2400" dirty="0">
                <a:latin typeface="STXinwei" panose="02010800040101010101" pitchFamily="2" charset="-122"/>
                <a:ea typeface="STXinwei" panose="02010800040101010101" pitchFamily="2" charset="-122"/>
              </a:rPr>
              <a:t>） ，转化为以“集合范畴”（</a:t>
            </a:r>
            <a:r>
              <a:rPr lang="en-TW" sz="2400" dirty="0">
                <a:latin typeface="ACADEMY ENGRAVED LET PLAIN:1.0" panose="02000000000000000000" pitchFamily="2" charset="0"/>
              </a:rPr>
              <a:t> Set </a:t>
            </a:r>
            <a:r>
              <a:rPr lang="zh-CN" altLang="en-US" sz="2400" dirty="0">
                <a:latin typeface="STXinwei" panose="02010800040101010101" pitchFamily="2" charset="-122"/>
                <a:ea typeface="STXinwei" panose="02010800040101010101" pitchFamily="2" charset="-122"/>
              </a:rPr>
              <a:t>）的映射规则。</a:t>
            </a:r>
            <a:endParaRPr lang="en-TW" sz="24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B63F8A8C-89AE-4547-A9AF-9EA5345E4544}"/>
              </a:ext>
            </a:extLst>
          </p:cNvPr>
          <p:cNvSpPr txBox="1"/>
          <p:nvPr/>
        </p:nvSpPr>
        <p:spPr>
          <a:xfrm>
            <a:off x="1262912" y="1569190"/>
            <a:ext cx="10341293" cy="1446550"/>
          </a:xfrm>
          <a:prstGeom prst="rect">
            <a:avLst/>
          </a:prstGeom>
          <a:noFill/>
        </p:spPr>
        <p:txBody>
          <a:bodyPr wrap="none" rtlCol="0">
            <a:spAutoFit/>
          </a:bodyPr>
          <a:lstStyle/>
          <a:p>
            <a:pPr algn="ctr"/>
            <a:r>
              <a:rPr lang="zh-CN" altLang="en-US" sz="4400" dirty="0">
                <a:latin typeface="STXinwei" panose="02010800040101010101" pitchFamily="2" charset="-122"/>
                <a:ea typeface="STXinwei" panose="02010800040101010101" pitchFamily="2" charset="-122"/>
              </a:rPr>
              <a:t>以</a:t>
            </a:r>
            <a:r>
              <a:rPr lang="en-US" altLang="zh-CN" sz="4400" dirty="0" err="1">
                <a:solidFill>
                  <a:srgbClr val="C00000"/>
                </a:solidFill>
                <a:latin typeface="STXinwei" panose="02010800040101010101" pitchFamily="2" charset="-122"/>
                <a:ea typeface="STXinwei" panose="02010800040101010101" pitchFamily="2" charset="-122"/>
              </a:rPr>
              <a:t>AoS</a:t>
            </a:r>
            <a:r>
              <a:rPr lang="zh-CN" altLang="en-US" sz="4400" dirty="0">
                <a:latin typeface="STXinwei" panose="02010800040101010101" pitchFamily="2" charset="-122"/>
                <a:ea typeface="STXinwei" panose="02010800040101010101" pitchFamily="2" charset="-122"/>
              </a:rPr>
              <a:t>的编码、枚举、评估为例：</a:t>
            </a:r>
            <a:endParaRPr lang="en-TW" sz="4400" dirty="0">
              <a:latin typeface="STXinwei" panose="02010800040101010101" pitchFamily="2" charset="-122"/>
              <a:ea typeface="STXinwei" panose="02010800040101010101" pitchFamily="2" charset="-122"/>
            </a:endParaRPr>
          </a:p>
          <a:p>
            <a:pPr algn="ctr"/>
            <a:r>
              <a:rPr lang="en-TW" sz="4400" dirty="0">
                <a:latin typeface="STXinwei" panose="02010800040101010101" pitchFamily="2" charset="-122"/>
                <a:ea typeface="STXinwei" panose="02010800040101010101" pitchFamily="2" charset="-122"/>
              </a:rPr>
              <a:t>函子是</a:t>
            </a:r>
            <a:r>
              <a:rPr lang="en-TW" sz="4400" dirty="0">
                <a:solidFill>
                  <a:srgbClr val="FF0000"/>
                </a:solidFill>
                <a:latin typeface="STXinwei" panose="02010800040101010101" pitchFamily="2" charset="-122"/>
                <a:ea typeface="STXinwei" panose="02010800040101010101" pitchFamily="2" charset="-122"/>
              </a:rPr>
              <a:t>联通多层次</a:t>
            </a:r>
            <a:r>
              <a:rPr lang="en-TW" sz="4400" dirty="0">
                <a:latin typeface="STXinwei" panose="02010800040101010101" pitchFamily="2" charset="-122"/>
                <a:ea typeface="STXinwei" panose="02010800040101010101" pitchFamily="2" charset="-122"/>
              </a:rPr>
              <a:t>系统数据的映射机制</a:t>
            </a:r>
            <a:r>
              <a:rPr lang="zh-CN" altLang="en-US" sz="4400" dirty="0">
                <a:latin typeface="STXinwei" panose="02010800040101010101" pitchFamily="2" charset="-122"/>
                <a:ea typeface="STXinwei" panose="02010800040101010101" pitchFamily="2" charset="-122"/>
              </a:rPr>
              <a:t>。</a:t>
            </a:r>
            <a:endParaRPr lang="en-US" altLang="zh-CN" sz="4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1612398" y="2850654"/>
            <a:ext cx="5664107"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260905" y="6037325"/>
            <a:ext cx="5674951" cy="338554"/>
          </a:xfrm>
          <a:prstGeom prst="rect">
            <a:avLst/>
          </a:prstGeom>
          <a:noFill/>
        </p:spPr>
        <p:txBody>
          <a:bodyPr wrap="none" rtlCol="0">
            <a:spAutoFit/>
          </a:bodyPr>
          <a:lstStyle/>
          <a:p>
            <a:pPr algn="ctr"/>
            <a:r>
              <a:rPr lang="en-US" sz="1600" dirty="0" err="1">
                <a:latin typeface="STXinwei" panose="02010800040101010101" pitchFamily="2" charset="-122"/>
                <a:ea typeface="STXinwei" panose="02010800040101010101" pitchFamily="2" charset="-122"/>
              </a:rPr>
              <a:t>函子的介绍</a:t>
            </a:r>
            <a:r>
              <a:rPr lang="zh-CN" altLang="en-US" sz="1600" dirty="0">
                <a:latin typeface="STXinwei" panose="02010800040101010101" pitchFamily="2" charset="-122"/>
                <a:ea typeface="STXinwei" panose="02010800040101010101" pitchFamily="2" charset="-122"/>
              </a:rPr>
              <a:t>，请见：</a:t>
            </a:r>
            <a:r>
              <a:rPr lang="en-US" altLang="zh-CN" sz="1600" dirty="0">
                <a:latin typeface="STXinwei" panose="02010800040101010101" pitchFamily="2" charset="-122"/>
                <a:ea typeface="STXinwei" panose="02010800040101010101" pitchFamily="2" charset="-122"/>
                <a:hlinkClick r:id="rId4" action="ppaction://hlinksldjump"/>
              </a:rPr>
              <a:t>A General Theory of Natural Equivalence</a:t>
            </a:r>
            <a:endParaRPr lang="en-TW" sz="16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410641" y="4754386"/>
            <a:ext cx="9777035" cy="769441"/>
          </a:xfrm>
          <a:prstGeom prst="rect">
            <a:avLst/>
          </a:prstGeom>
          <a:noFill/>
        </p:spPr>
        <p:txBody>
          <a:bodyPr wrap="none" rtlCol="0">
            <a:spAutoFit/>
          </a:bodyPr>
          <a:lstStyle/>
          <a:p>
            <a:pPr algn="ctr"/>
            <a:r>
              <a:rPr lang="en-TW" sz="4400" dirty="0">
                <a:solidFill>
                  <a:srgbClr val="FF0000"/>
                </a:solidFill>
                <a:latin typeface="STXinwei" panose="02010800040101010101" pitchFamily="2" charset="-122"/>
                <a:ea typeface="STXinwei" panose="02010800040101010101" pitchFamily="2" charset="-122"/>
              </a:rPr>
              <a:t>跨领域系统统一地经由集合范畴转译</a:t>
            </a:r>
            <a:r>
              <a:rPr lang="zh-CN" altLang="en-US" sz="4400" dirty="0">
                <a:solidFill>
                  <a:srgbClr val="FF0000"/>
                </a:solidFill>
                <a:latin typeface="STXinwei" panose="02010800040101010101" pitchFamily="2" charset="-122"/>
                <a:ea typeface="STXinwei" panose="02010800040101010101" pitchFamily="2" charset="-122"/>
              </a:rPr>
              <a:t>。</a:t>
            </a:r>
            <a:endParaRPr lang="en-TW" sz="4400" dirty="0">
              <a:solidFill>
                <a:srgbClr val="FF0000"/>
              </a:solidFill>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1412691A-2B0A-A443-AA2B-DE5BFA97F270}"/>
              </a:ext>
            </a:extLst>
          </p:cNvPr>
          <p:cNvSpPr txBox="1"/>
          <p:nvPr/>
        </p:nvSpPr>
        <p:spPr>
          <a:xfrm>
            <a:off x="2263211" y="5591148"/>
            <a:ext cx="7670340" cy="369332"/>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统一不变的数据</a:t>
            </a:r>
            <a:r>
              <a:rPr lang="zh-CN" altLang="en-TW" dirty="0">
                <a:latin typeface="STXinwei" panose="02010800040101010101" pitchFamily="2" charset="-122"/>
                <a:ea typeface="STXinwei" panose="02010800040101010101" pitchFamily="2" charset="-122"/>
              </a:rPr>
              <a:t>格式</a:t>
            </a:r>
            <a:r>
              <a:rPr lang="zh-CN" altLang="en-US" dirty="0">
                <a:latin typeface="STXinwei" panose="02010800040101010101" pitchFamily="2" charset="-122"/>
                <a:ea typeface="STXinwei" panose="02010800040101010101" pitchFamily="2" charset="-122"/>
              </a:rPr>
              <a:t>（集合范畴） ，体现一种横跨所有系统的抽象对称性。</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3258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偏序集的代数特性</a:t>
            </a:r>
            <a:br>
              <a:rPr lang="en-TW" sz="3200" dirty="0">
                <a:solidFill>
                  <a:srgbClr val="C00000"/>
                </a:solidFill>
                <a:latin typeface="STXinwei" panose="02010800040101010101" pitchFamily="2" charset="-122"/>
                <a:ea typeface="STXinwei" panose="02010800040101010101" pitchFamily="2" charset="-122"/>
              </a:rPr>
            </a:br>
            <a:r>
              <a:rPr lang="en-US" sz="1800" dirty="0">
                <a:solidFill>
                  <a:srgbClr val="C00000"/>
                </a:solidFill>
                <a:latin typeface="STXinwei" panose="02010800040101010101" pitchFamily="2" charset="-122"/>
                <a:ea typeface="STXinwei" panose="02010800040101010101" pitchFamily="2" charset="-122"/>
                <a:hlinkClick r:id="rId3"/>
              </a:rPr>
              <a:t>wikipedia: </a:t>
            </a:r>
            <a:r>
              <a:rPr lang="zh-TW" altLang="en-US" sz="1800" dirty="0">
                <a:solidFill>
                  <a:srgbClr val="C00000"/>
                </a:solidFill>
                <a:latin typeface="STXinwei" panose="02010800040101010101" pitchFamily="2" charset="-122"/>
                <a:ea typeface="STXinwei" panose="02010800040101010101" pitchFamily="2" charset="-122"/>
                <a:hlinkClick r:id="rId3"/>
              </a:rPr>
              <a:t>偏序关系</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31</a:t>
            </a:fld>
            <a:endParaRPr lang="en"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965029" y="3334429"/>
            <a:ext cx="11067881" cy="1015663"/>
          </a:xfrm>
          <a:prstGeom prst="rect">
            <a:avLst/>
          </a:prstGeom>
          <a:noFill/>
        </p:spPr>
        <p:txBody>
          <a:bodyPr wrap="square" rtlCol="0">
            <a:spAutoFit/>
          </a:bodyPr>
          <a:lstStyle/>
          <a:p>
            <a:r>
              <a:rPr lang="zh-CN" altLang="en-US" sz="2000" dirty="0">
                <a:latin typeface="STXinwei" panose="02010800040101010101" pitchFamily="2" charset="-122"/>
                <a:ea typeface="STXinwei" panose="02010800040101010101" pitchFamily="2" charset="-122"/>
              </a:rPr>
              <a:t>可靠性：在代数化命名空间遍历枚举所有</a:t>
            </a:r>
            <a:r>
              <a:rPr lang="zh-CN" altLang="en-TW" sz="2000" dirty="0">
                <a:latin typeface="STXinwei" panose="02010800040101010101" pitchFamily="2" charset="-122"/>
                <a:ea typeface="STXinwei" panose="02010800040101010101" pitchFamily="2" charset="-122"/>
              </a:rPr>
              <a:t>子集合</a:t>
            </a:r>
            <a:r>
              <a:rPr lang="zh-CN" altLang="en-US" sz="2000" dirty="0">
                <a:latin typeface="STXinwei" panose="02010800040101010101" pitchFamily="2" charset="-122"/>
                <a:ea typeface="STXinwei" panose="02010800040101010101" pitchFamily="2" charset="-122"/>
              </a:rPr>
              <a:t>，自然地保证模型生成的集合封闭性，因此可靠。</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精确性：跨领域的数据模型，可基于偏序关系的结构顺序，比对模型的优劣性。</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可终止：偏序集所标示的子空间，可根据应用需求设定假设与断言，控制计算的可终止性。</a:t>
            </a:r>
            <a:endParaRPr lang="en-TW" sz="20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B63F8A8C-89AE-4547-A9AF-9EA5345E4544}"/>
              </a:ext>
            </a:extLst>
          </p:cNvPr>
          <p:cNvSpPr txBox="1"/>
          <p:nvPr/>
        </p:nvSpPr>
        <p:spPr>
          <a:xfrm>
            <a:off x="2084455" y="1569190"/>
            <a:ext cx="8698215" cy="1446550"/>
          </a:xfrm>
          <a:prstGeom prst="rect">
            <a:avLst/>
          </a:prstGeom>
          <a:noFill/>
        </p:spPr>
        <p:txBody>
          <a:bodyPr wrap="none" rtlCol="0">
            <a:spAutoFit/>
          </a:bodyPr>
          <a:lstStyle/>
          <a:p>
            <a:pPr algn="ctr"/>
            <a:r>
              <a:rPr lang="zh-CN" altLang="en-US" sz="4400" dirty="0">
                <a:latin typeface="STXinwei" panose="02010800040101010101" pitchFamily="2" charset="-122"/>
                <a:ea typeface="STXinwei" panose="02010800040101010101" pitchFamily="2" charset="-122"/>
              </a:rPr>
              <a:t>利用</a:t>
            </a:r>
            <a:r>
              <a:rPr lang="zh-CN" altLang="en-US" sz="4400" dirty="0">
                <a:solidFill>
                  <a:srgbClr val="C00000"/>
                </a:solidFill>
                <a:latin typeface="STXinwei" panose="02010800040101010101" pitchFamily="2" charset="-122"/>
                <a:ea typeface="STXinwei" panose="02010800040101010101" pitchFamily="2" charset="-122"/>
              </a:rPr>
              <a:t>偏序集</a:t>
            </a:r>
            <a:r>
              <a:rPr lang="zh-CN" altLang="en-US" sz="4400" dirty="0">
                <a:latin typeface="STXinwei" panose="02010800040101010101" pitchFamily="2" charset="-122"/>
                <a:ea typeface="STXinwei" panose="02010800040101010101" pitchFamily="2" charset="-122"/>
              </a:rPr>
              <a:t>的代数封闭性：</a:t>
            </a:r>
            <a:endParaRPr lang="en-TW" sz="4400" dirty="0">
              <a:latin typeface="STXinwei" panose="02010800040101010101" pitchFamily="2" charset="-122"/>
              <a:ea typeface="STXinwei" panose="02010800040101010101" pitchFamily="2" charset="-122"/>
            </a:endParaRPr>
          </a:p>
          <a:p>
            <a:pPr algn="ctr"/>
            <a:r>
              <a:rPr lang="en-TW" sz="4400" dirty="0">
                <a:solidFill>
                  <a:srgbClr val="FF0000"/>
                </a:solidFill>
                <a:latin typeface="STXinwei" panose="02010800040101010101" pitchFamily="2" charset="-122"/>
                <a:ea typeface="STXinwei" panose="02010800040101010101" pitchFamily="2" charset="-122"/>
              </a:rPr>
              <a:t>联通跨领域</a:t>
            </a:r>
            <a:r>
              <a:rPr lang="zh-CN" altLang="en-US" sz="4400" dirty="0">
                <a:solidFill>
                  <a:srgbClr val="FF0000"/>
                </a:solidFill>
                <a:latin typeface="STXinwei" panose="02010800040101010101" pitchFamily="2" charset="-122"/>
                <a:ea typeface="STXinwei" panose="02010800040101010101" pitchFamily="2" charset="-122"/>
              </a:rPr>
              <a:t>、</a:t>
            </a:r>
            <a:r>
              <a:rPr lang="en-TW" sz="4400" dirty="0">
                <a:solidFill>
                  <a:srgbClr val="FF0000"/>
                </a:solidFill>
                <a:latin typeface="STXinwei" panose="02010800040101010101" pitchFamily="2" charset="-122"/>
                <a:ea typeface="STXinwei" panose="02010800040101010101" pitchFamily="2" charset="-122"/>
              </a:rPr>
              <a:t>多层次</a:t>
            </a:r>
            <a:r>
              <a:rPr lang="en-TW" sz="4400" dirty="0">
                <a:latin typeface="STXinwei" panose="02010800040101010101" pitchFamily="2" charset="-122"/>
                <a:ea typeface="STXinwei" panose="02010800040101010101" pitchFamily="2" charset="-122"/>
              </a:rPr>
              <a:t>的语义模型</a:t>
            </a:r>
            <a:r>
              <a:rPr lang="zh-CN" altLang="en-US" sz="4400" dirty="0">
                <a:latin typeface="STXinwei" panose="02010800040101010101" pitchFamily="2" charset="-122"/>
                <a:ea typeface="STXinwei" panose="02010800040101010101" pitchFamily="2" charset="-122"/>
              </a:rPr>
              <a:t>。</a:t>
            </a:r>
            <a:endParaRPr lang="en-US" altLang="zh-CN" sz="4400"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C7A4FB8A-241A-9A45-9956-F12052DD573D}"/>
              </a:ext>
            </a:extLst>
          </p:cNvPr>
          <p:cNvPicPr>
            <a:picLocks noChangeAspect="1"/>
          </p:cNvPicPr>
          <p:nvPr/>
        </p:nvPicPr>
        <p:blipFill>
          <a:blip r:embed="rId4"/>
          <a:stretch>
            <a:fillRect/>
          </a:stretch>
        </p:blipFill>
        <p:spPr>
          <a:xfrm>
            <a:off x="4991677" y="4963925"/>
            <a:ext cx="2213408" cy="1774510"/>
          </a:xfrm>
          <a:prstGeom prst="rect">
            <a:avLst/>
          </a:prstGeom>
        </p:spPr>
      </p:pic>
      <p:sp>
        <p:nvSpPr>
          <p:cNvPr id="3" name="TextBox 2">
            <a:extLst>
              <a:ext uri="{FF2B5EF4-FFF2-40B4-BE49-F238E27FC236}">
                <a16:creationId xmlns:a16="http://schemas.microsoft.com/office/drawing/2014/main" id="{83250B92-5971-6545-B3BB-F3D6DABB9D6F}"/>
              </a:ext>
            </a:extLst>
          </p:cNvPr>
          <p:cNvSpPr txBox="1"/>
          <p:nvPr/>
        </p:nvSpPr>
        <p:spPr>
          <a:xfrm>
            <a:off x="4656319" y="4484115"/>
            <a:ext cx="288412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统一于AoS的模型命名空间</a:t>
            </a:r>
          </a:p>
        </p:txBody>
      </p:sp>
    </p:spTree>
    <p:extLst>
      <p:ext uri="{BB962C8B-B14F-4D97-AF65-F5344CB8AC3E}">
        <p14:creationId xmlns:p14="http://schemas.microsoft.com/office/powerpoint/2010/main" val="395550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将以个人知识容器（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）的分布式计算资源治理模式</a:t>
            </a:r>
            <a:r>
              <a:rPr lang="zh-CN" altLang="en-US" sz="1800" kern="0" dirty="0">
                <a:solidFill>
                  <a:schemeClr val="tx1"/>
                </a:solidFill>
                <a:latin typeface="STXinwei" panose="02010800040101010101" pitchFamily="2" charset="-122"/>
                <a:ea typeface="STXinwei" panose="02010800040101010101" pitchFamily="2" charset="-122"/>
              </a:rPr>
              <a:t>，让各种计算服务和数据内容，</a:t>
            </a:r>
            <a:r>
              <a:rPr lang="zh-TW" altLang="en-US" sz="1800" kern="0" dirty="0">
                <a:solidFill>
                  <a:schemeClr val="tx1"/>
                </a:solidFill>
                <a:latin typeface="STXinwei" panose="02010800040101010101" pitchFamily="2" charset="-122"/>
                <a:ea typeface="STXinwei" panose="02010800040101010101" pitchFamily="2" charset="-122"/>
              </a:rPr>
              <a:t>能</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a:t>
            </a:r>
            <a:r>
              <a:rPr lang="zh-CN" altLang="en-US" sz="2400" kern="0" dirty="0">
                <a:solidFill>
                  <a:srgbClr val="FF0000"/>
                </a:solidFill>
                <a:latin typeface="STXinwei" panose="02010800040101010101" pitchFamily="2" charset="-122"/>
                <a:ea typeface="STXinwei" panose="02010800040101010101" pitchFamily="2" charset="-122"/>
              </a:rPr>
              <a:t>多层次</a:t>
            </a:r>
            <a:r>
              <a:rPr lang="zh-CN" altLang="en-US" sz="2400" kern="0" dirty="0">
                <a:latin typeface="STXinwei" panose="02010800040101010101" pitchFamily="2" charset="-122"/>
                <a:ea typeface="STXinwei" panose="02010800040101010101" pitchFamily="2" charset="-122"/>
              </a:rPr>
              <a:t>的代数，在不失可靠性的前提下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a:t>
            </a:r>
            <a:r>
              <a:rPr lang="en-US" altLang="zh-CN" sz="2400" kern="0" dirty="0" err="1">
                <a:solidFill>
                  <a:srgbClr val="FF0000"/>
                </a:solidFill>
                <a:latin typeface="STXinwei" panose="02010800040101010101" pitchFamily="2" charset="-122"/>
                <a:ea typeface="STXinwei" panose="02010800040101010101" pitchFamily="2" charset="-122"/>
              </a:rPr>
              <a:t>AoS</a:t>
            </a:r>
            <a:r>
              <a:rPr lang="zh-CN" altLang="en-US" sz="2400" kern="0" dirty="0">
                <a:latin typeface="STXinwei" panose="02010800040101010101" pitchFamily="2" charset="-122"/>
                <a:ea typeface="STXinwei" panose="02010800040101010101" pitchFamily="2" charset="-122"/>
              </a:rPr>
              <a:t>元语言定制满足精度需求的</a:t>
            </a:r>
            <a:r>
              <a:rPr lang="en-TW" altLang="zh-CN" sz="2400" kern="0" dirty="0">
                <a:latin typeface="STXinwei" panose="02010800040101010101" pitchFamily="2" charset="-122"/>
                <a:ea typeface="STXinwei" panose="02010800040101010101" pitchFamily="2" charset="-122"/>
              </a:rPr>
              <a:t>DSL</a:t>
            </a: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166725" y="2874448"/>
            <a:ext cx="1870518" cy="1023941"/>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TW" b="1" dirty="0">
                <a:latin typeface="STXinwei" panose="02010800040101010101" pitchFamily="2" charset="-122"/>
                <a:ea typeface="STXinwei" panose="02010800040101010101" pitchFamily="2" charset="-122"/>
                <a:cs typeface="Lato"/>
                <a:sym typeface="Lato"/>
              </a:rPr>
              <a:t>Key =          </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TW" sz="2400" b="1" dirty="0">
                <a:solidFill>
                  <a:srgbClr val="C00000"/>
                </a:solidFill>
                <a:latin typeface="STXinwei" panose="02010800040101010101" pitchFamily="2" charset="-122"/>
                <a:ea typeface="STXinwei" panose="02010800040101010101" pitchFamily="2" charset="-122"/>
              </a:rPr>
              <a:t>基于时序命名空间表达系统状态的伴随函子</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a:solidFill>
                  <a:srgbClr val="0070C0"/>
                </a:solidFill>
                <a:latin typeface="STXinwei" panose="02010800040101010101" pitchFamily="2" charset="-122"/>
                <a:ea typeface="STXinwei" panose="02010800040101010101" pitchFamily="2" charset="-122"/>
                <a:cs typeface="Lato"/>
                <a:sym typeface="Lato"/>
              </a:rPr>
              <a:t>Value</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a:solidFill>
                  <a:srgbClr val="FF0000"/>
                </a:solidFill>
                <a:latin typeface="STXinwei" panose="02010800040101010101" pitchFamily="2" charset="-122"/>
                <a:ea typeface="STXinwei" panose="02010800040101010101" pitchFamily="2" charset="-122"/>
                <a:cs typeface="Lato"/>
                <a:sym typeface="Lato"/>
              </a:rPr>
              <a:t>Value</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7037243" y="1219057"/>
            <a:ext cx="429207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1044515" y="1219057"/>
            <a:ext cx="412221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963347" y="3386419"/>
            <a:ext cx="4203378" cy="280119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7037243" y="3386419"/>
            <a:ext cx="4330972" cy="2801198"/>
          </a:xfrm>
          <a:prstGeom prst="straightConnector1">
            <a:avLst/>
          </a:prstGeom>
          <a:noFill/>
          <a:ln w="63500" cap="flat" cmpd="sng">
            <a:solidFill>
              <a:srgbClr val="FF0000"/>
            </a:solidFill>
            <a:prstDash val="solid"/>
            <a:round/>
            <a:headEnd type="arrow" w="med" len="med"/>
            <a:tailEnd type="none" w="med" len="med"/>
          </a:ln>
        </p:spPr>
      </p:cxn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8216" y="3061408"/>
            <a:ext cx="650019" cy="650019"/>
          </a:xfrm>
          <a:prstGeom prst="rect">
            <a:avLst/>
          </a:prstGeom>
        </p:spPr>
      </p:pic>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675552">
            <a:off x="1901535" y="1908577"/>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970905">
            <a:off x="7467635" y="1871548"/>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572891">
            <a:off x="2122243" y="454081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967093">
            <a:off x="7217736" y="4508875"/>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51" name="Google Shape;205;p34">
            <a:extLst>
              <a:ext uri="{FF2B5EF4-FFF2-40B4-BE49-F238E27FC236}">
                <a16:creationId xmlns:a16="http://schemas.microsoft.com/office/drawing/2014/main" id="{6B5C2D42-0FBD-DD4D-8FB3-3DA12973BAD1}"/>
              </a:ext>
            </a:extLst>
          </p:cNvPr>
          <p:cNvCxnSpPr>
            <a:cxnSpLocks/>
            <a:stCxn id="198" idx="0"/>
            <a:endCxn id="200" idx="2"/>
          </p:cNvCxnSpPr>
          <p:nvPr/>
        </p:nvCxnSpPr>
        <p:spPr>
          <a:xfrm flipH="1" flipV="1">
            <a:off x="6098380" y="2028935"/>
            <a:ext cx="3604" cy="84551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54" name="Google Shape;208;p34">
            <a:extLst>
              <a:ext uri="{FF2B5EF4-FFF2-40B4-BE49-F238E27FC236}">
                <a16:creationId xmlns:a16="http://schemas.microsoft.com/office/drawing/2014/main" id="{BFA6FA32-C007-BC4B-A6EC-62BA0CFDDB5F}"/>
              </a:ext>
            </a:extLst>
          </p:cNvPr>
          <p:cNvCxnSpPr>
            <a:cxnSpLocks/>
            <a:stCxn id="201" idx="0"/>
            <a:endCxn id="198" idx="4"/>
          </p:cNvCxnSpPr>
          <p:nvPr/>
        </p:nvCxnSpPr>
        <p:spPr>
          <a:xfrm flipV="1">
            <a:off x="6098316" y="3898389"/>
            <a:ext cx="3668" cy="973859"/>
          </a:xfrm>
          <a:prstGeom prst="straightConnector1">
            <a:avLst/>
          </a:prstGeom>
          <a:noFill/>
          <a:ln w="63500" cap="flat" cmpd="sng">
            <a:solidFill>
              <a:srgbClr val="FF0000"/>
            </a:solidFill>
            <a:prstDash val="solid"/>
            <a:round/>
            <a:headEnd type="arrow" w="med" len="med"/>
            <a:tailEnd type="none" w="med" len="med"/>
          </a:ln>
        </p:spPr>
      </p:cxnSp>
      <p:sp>
        <p:nvSpPr>
          <p:cNvPr id="38" name="TextBox 37">
            <a:extLst>
              <a:ext uri="{FF2B5EF4-FFF2-40B4-BE49-F238E27FC236}">
                <a16:creationId xmlns:a16="http://schemas.microsoft.com/office/drawing/2014/main" id="{672DE832-E356-784B-86F1-ACA60AB2F5DA}"/>
              </a:ext>
            </a:extLst>
          </p:cNvPr>
          <p:cNvSpPr txBox="1"/>
          <p:nvPr/>
        </p:nvSpPr>
        <p:spPr>
          <a:xfrm>
            <a:off x="7340001" y="3206233"/>
            <a:ext cx="3429913" cy="369332"/>
          </a:xfrm>
          <a:prstGeom prst="rect">
            <a:avLst/>
          </a:prstGeom>
          <a:noFill/>
        </p:spPr>
        <p:txBody>
          <a:bodyPr wrap="none" rtlCol="0">
            <a:spAutoFit/>
          </a:bodyPr>
          <a:lstStyle/>
          <a:p>
            <a:r>
              <a:rPr lang="en-TW" dirty="0"/>
              <a:t>以当下的时序命名空间为键(Key)</a:t>
            </a:r>
          </a:p>
        </p:txBody>
      </p:sp>
      <p:sp>
        <p:nvSpPr>
          <p:cNvPr id="58" name="TextBox 57">
            <a:extLst>
              <a:ext uri="{FF2B5EF4-FFF2-40B4-BE49-F238E27FC236}">
                <a16:creationId xmlns:a16="http://schemas.microsoft.com/office/drawing/2014/main" id="{D713AAC3-9F31-D746-A39F-34FEA987D325}"/>
              </a:ext>
            </a:extLst>
          </p:cNvPr>
          <p:cNvSpPr txBox="1"/>
          <p:nvPr/>
        </p:nvSpPr>
        <p:spPr>
          <a:xfrm>
            <a:off x="4950080" y="4241647"/>
            <a:ext cx="2536272" cy="307777"/>
          </a:xfrm>
          <a:prstGeom prst="rect">
            <a:avLst/>
          </a:prstGeom>
          <a:noFill/>
        </p:spPr>
        <p:txBody>
          <a:bodyPr wrap="none" rtlCol="0">
            <a:spAutoFit/>
          </a:bodyPr>
          <a:lstStyle/>
          <a:p>
            <a:pPr algn="ctr"/>
            <a:r>
              <a:rPr lang="en-TW" sz="1400" dirty="0"/>
              <a:t>以当下获得的信息</a:t>
            </a:r>
            <a:r>
              <a:rPr lang="zh-CN" altLang="en-US" sz="1400" dirty="0"/>
              <a:t>，倒推原因</a:t>
            </a:r>
            <a:endParaRPr lang="en-TW" sz="1400" dirty="0"/>
          </a:p>
        </p:txBody>
      </p:sp>
      <p:sp>
        <p:nvSpPr>
          <p:cNvPr id="59" name="TextBox 58">
            <a:extLst>
              <a:ext uri="{FF2B5EF4-FFF2-40B4-BE49-F238E27FC236}">
                <a16:creationId xmlns:a16="http://schemas.microsoft.com/office/drawing/2014/main" id="{8D66EC3F-4CCB-0042-BA01-1328F6D0D39D}"/>
              </a:ext>
            </a:extLst>
          </p:cNvPr>
          <p:cNvSpPr txBox="1"/>
          <p:nvPr/>
        </p:nvSpPr>
        <p:spPr>
          <a:xfrm>
            <a:off x="4976362" y="2407104"/>
            <a:ext cx="2518638" cy="307777"/>
          </a:xfrm>
          <a:prstGeom prst="rect">
            <a:avLst/>
          </a:prstGeom>
          <a:noFill/>
        </p:spPr>
        <p:txBody>
          <a:bodyPr wrap="none" rtlCol="0">
            <a:spAutoFit/>
          </a:bodyPr>
          <a:lstStyle/>
          <a:p>
            <a:pPr algn="ctr"/>
            <a:r>
              <a:rPr lang="en-TW" sz="1400" dirty="0"/>
              <a:t>以当下已知的信息</a:t>
            </a:r>
            <a:r>
              <a:rPr lang="zh-CN" altLang="en-US" sz="1400" dirty="0"/>
              <a:t>，推测后果</a:t>
            </a:r>
            <a:endParaRPr lang="en-TW" sz="1400" dirty="0"/>
          </a:p>
        </p:txBody>
      </p:sp>
      <p:sp>
        <p:nvSpPr>
          <p:cNvPr id="60" name="TextBox 59">
            <a:extLst>
              <a:ext uri="{FF2B5EF4-FFF2-40B4-BE49-F238E27FC236}">
                <a16:creationId xmlns:a16="http://schemas.microsoft.com/office/drawing/2014/main" id="{9AD599DE-63F2-934C-8E1C-96732D497328}"/>
              </a:ext>
            </a:extLst>
          </p:cNvPr>
          <p:cNvSpPr txBox="1"/>
          <p:nvPr/>
        </p:nvSpPr>
        <p:spPr>
          <a:xfrm>
            <a:off x="873146" y="3244334"/>
            <a:ext cx="4150495" cy="369332"/>
          </a:xfrm>
          <a:prstGeom prst="rect">
            <a:avLst/>
          </a:prstGeom>
          <a:noFill/>
        </p:spPr>
        <p:txBody>
          <a:bodyPr wrap="none" rtlCol="0">
            <a:spAutoFit/>
          </a:bodyPr>
          <a:lstStyle/>
          <a:p>
            <a:r>
              <a:rPr lang="en-TW" dirty="0"/>
              <a:t>区块链</a:t>
            </a:r>
            <a:r>
              <a:rPr lang="zh-CN" altLang="en-US" dirty="0"/>
              <a:t>：基于熵池安全的</a:t>
            </a:r>
            <a:r>
              <a:rPr lang="en-TW" dirty="0"/>
              <a:t>时序命名空间</a:t>
            </a:r>
          </a:p>
        </p:txBody>
      </p:sp>
      <p:sp>
        <p:nvSpPr>
          <p:cNvPr id="39" name="TextBox 38">
            <a:extLst>
              <a:ext uri="{FF2B5EF4-FFF2-40B4-BE49-F238E27FC236}">
                <a16:creationId xmlns:a16="http://schemas.microsoft.com/office/drawing/2014/main" id="{E16F5445-23BE-114B-9CEA-D5F15D48352F}"/>
              </a:ext>
            </a:extLst>
          </p:cNvPr>
          <p:cNvSpPr txBox="1"/>
          <p:nvPr/>
        </p:nvSpPr>
        <p:spPr>
          <a:xfrm>
            <a:off x="4216693" y="915858"/>
            <a:ext cx="3770584"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Representable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Adjoint</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Functors</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28" name="TextBox 27">
            <a:extLst>
              <a:ext uri="{FF2B5EF4-FFF2-40B4-BE49-F238E27FC236}">
                <a16:creationId xmlns:a16="http://schemas.microsoft.com/office/drawing/2014/main" id="{08516E5E-9D64-7848-8CCC-87066BDB482D}"/>
              </a:ext>
            </a:extLst>
          </p:cNvPr>
          <p:cNvSpPr txBox="1"/>
          <p:nvPr/>
        </p:nvSpPr>
        <p:spPr>
          <a:xfrm>
            <a:off x="8471850" y="352796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9" name="TextBox 28">
            <a:extLst>
              <a:ext uri="{FF2B5EF4-FFF2-40B4-BE49-F238E27FC236}">
                <a16:creationId xmlns:a16="http://schemas.microsoft.com/office/drawing/2014/main" id="{6A4286CA-92AC-124A-86F2-B90091B80568}"/>
              </a:ext>
            </a:extLst>
          </p:cNvPr>
          <p:cNvSpPr txBox="1"/>
          <p:nvPr/>
        </p:nvSpPr>
        <p:spPr>
          <a:xfrm>
            <a:off x="2240941" y="354465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2797446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的代数化互联互通原则</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优化体系。</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hlinkClick r:id="rId2"/>
            <a:extLst>
              <a:ext uri="{FF2B5EF4-FFF2-40B4-BE49-F238E27FC236}">
                <a16:creationId xmlns:a16="http://schemas.microsoft.com/office/drawing/2014/main" id="{F8FA2E1C-2E41-5441-890C-0F1E86FFF0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3" t="34251" r="740" b="18519"/>
          <a:stretch/>
        </p:blipFill>
        <p:spPr>
          <a:xfrm>
            <a:off x="65349" y="1868394"/>
            <a:ext cx="11903242" cy="4590652"/>
          </a:xfrm>
          <a:prstGeom prst="rect">
            <a:avLst/>
          </a:prstGeom>
        </p:spPr>
      </p:pic>
      <p:grpSp>
        <p:nvGrpSpPr>
          <p:cNvPr id="4" name="Group 3">
            <a:extLst>
              <a:ext uri="{FF2B5EF4-FFF2-40B4-BE49-F238E27FC236}">
                <a16:creationId xmlns:a16="http://schemas.microsoft.com/office/drawing/2014/main" id="{6B526D20-5485-AA4A-94DA-4C616A37069F}"/>
              </a:ext>
            </a:extLst>
          </p:cNvPr>
          <p:cNvGrpSpPr/>
          <p:nvPr/>
        </p:nvGrpSpPr>
        <p:grpSpPr>
          <a:xfrm>
            <a:off x="4936620" y="2235066"/>
            <a:ext cx="2576346" cy="139497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173704" y="1782213"/>
              <a:ext cx="520315" cy="1098361"/>
            </a:xfrm>
            <a:prstGeom prst="rect">
              <a:avLst/>
            </a:prstGeom>
            <a:noFill/>
          </p:spPr>
          <p:txBody>
            <a:bodyPr wrap="none" rtlCol="0">
              <a:spAutoFit/>
            </a:bodyPr>
            <a:lstStyle/>
            <a:p>
              <a:r>
                <a:rPr lang="en-TW" sz="1400" dirty="0">
                  <a:solidFill>
                    <a:schemeClr val="bg1"/>
                  </a:solidFill>
                  <a:latin typeface="STXinwei" panose="02010800040101010101" pitchFamily="2" charset="-122"/>
                  <a:ea typeface="STXinwei" panose="02010800040101010101" pitchFamily="2" charset="-122"/>
                </a:rPr>
                <a:t>正</a:t>
              </a:r>
            </a:p>
            <a:p>
              <a:r>
                <a:rPr lang="en-TW" sz="1400" dirty="0">
                  <a:solidFill>
                    <a:schemeClr val="bg1"/>
                  </a:solidFill>
                  <a:latin typeface="STXinwei" panose="02010800040101010101" pitchFamily="2" charset="-122"/>
                  <a:ea typeface="STXinwei" panose="02010800040101010101" pitchFamily="2" charset="-122"/>
                </a:rPr>
                <a:t>确</a:t>
              </a:r>
            </a:p>
            <a:p>
              <a:r>
                <a:rPr lang="en-TW" sz="140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148307" y="294640"/>
            <a:ext cx="8500359" cy="574511"/>
          </a:xfrm>
          <a:prstGeom prst="rect">
            <a:avLst/>
          </a:prstGeo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基于系统代数（</a:t>
            </a:r>
            <a:r>
              <a:rPr lang="en-US" sz="2400" dirty="0" err="1">
                <a:solidFill>
                  <a:srgbClr val="C00000"/>
                </a:solidFill>
                <a:latin typeface="STXinwei" panose="02010800040101010101" pitchFamily="2" charset="-122"/>
                <a:ea typeface="STXinwei" panose="02010800040101010101" pitchFamily="2" charset="-122"/>
              </a:rPr>
              <a:t>AoS</a:t>
            </a:r>
            <a:r>
              <a:rPr lang="en-US" sz="2400" dirty="0">
                <a:solidFill>
                  <a:srgbClr val="C00000"/>
                </a:solidFill>
                <a:latin typeface="STXinwei" panose="02010800040101010101" pitchFamily="2" charset="-122"/>
                <a:ea typeface="STXinwei" panose="02010800040101010101" pitchFamily="2" charset="-122"/>
              </a:rPr>
              <a:t>）</a:t>
            </a:r>
            <a:r>
              <a:rPr lang="zh-TW" altLang="en-US" sz="2400" dirty="0">
                <a:solidFill>
                  <a:srgbClr val="C00000"/>
                </a:solidFill>
                <a:latin typeface="STXinwei" panose="02010800040101010101" pitchFamily="2" charset="-122"/>
                <a:ea typeface="STXinwei" panose="02010800040101010101" pitchFamily="2" charset="-122"/>
              </a:rPr>
              <a:t>实现</a:t>
            </a:r>
            <a:r>
              <a:rPr lang="en-US" altLang="zh-TW" sz="2400" dirty="0">
                <a:solidFill>
                  <a:srgbClr val="C00000"/>
                </a:solidFill>
                <a:latin typeface="STXinwei" panose="02010800040101010101" pitchFamily="2" charset="-122"/>
                <a:ea typeface="STXinwei" panose="02010800040101010101" pitchFamily="2" charset="-122"/>
              </a:rPr>
              <a:t> P</a:t>
            </a:r>
            <a:r>
              <a:rPr lang="en-US" altLang="zh-TW" sz="2400" baseline="30000" dirty="0">
                <a:solidFill>
                  <a:srgbClr val="C00000"/>
                </a:solidFill>
                <a:latin typeface="STXinwei" panose="02010800040101010101" pitchFamily="2" charset="-122"/>
                <a:ea typeface="STXinwei" panose="02010800040101010101" pitchFamily="2" charset="-122"/>
              </a:rPr>
              <a:t>3</a:t>
            </a:r>
            <a:r>
              <a:rPr lang="en-US" altLang="zh-TW" sz="2400" dirty="0">
                <a:solidFill>
                  <a:srgbClr val="C00000"/>
                </a:solidFill>
                <a:latin typeface="STXinwei" panose="02010800040101010101" pitchFamily="2" charset="-122"/>
                <a:ea typeface="STXinwei" panose="02010800040101010101" pitchFamily="2" charset="-122"/>
              </a:rPr>
              <a:t>KC</a:t>
            </a:r>
            <a:endParaRPr lang="en-US" sz="2400"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4"/>
            <a:extLst>
              <a:ext uri="{FF2B5EF4-FFF2-40B4-BE49-F238E27FC236}">
                <a16:creationId xmlns:a16="http://schemas.microsoft.com/office/drawing/2014/main" id="{64B8BD8C-518F-434A-84E2-AFE9F6AF30A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74684" y="4431820"/>
            <a:ext cx="3542954" cy="23251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cxnSpLocks/>
            <a:stCxn id="7" idx="6"/>
          </p:cNvCxnSpPr>
          <p:nvPr/>
        </p:nvCxnSpPr>
        <p:spPr>
          <a:xfrm flipV="1">
            <a:off x="7455788" y="1795495"/>
            <a:ext cx="5498" cy="1135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a:cxnSpLocks/>
          </p:cNvCxnSpPr>
          <p:nvPr/>
        </p:nvCxnSpPr>
        <p:spPr>
          <a:xfrm flipH="1" flipV="1">
            <a:off x="7502217" y="1795493"/>
            <a:ext cx="913" cy="113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a:cxnSpLocks/>
          </p:cNvCxnSpPr>
          <p:nvPr/>
        </p:nvCxnSpPr>
        <p:spPr>
          <a:xfrm>
            <a:off x="7169085" y="1998690"/>
            <a:ext cx="291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7502217" y="1998690"/>
            <a:ext cx="338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6564C9-93D0-424F-BC69-0FBDB5DA869E}"/>
              </a:ext>
            </a:extLst>
          </p:cNvPr>
          <p:cNvSpPr txBox="1"/>
          <p:nvPr/>
        </p:nvSpPr>
        <p:spPr>
          <a:xfrm>
            <a:off x="7485354" y="1721525"/>
            <a:ext cx="2576346" cy="307777"/>
          </a:xfrm>
          <a:prstGeom prst="rect">
            <a:avLst/>
          </a:prstGeom>
          <a:noFill/>
        </p:spPr>
        <p:txBody>
          <a:bodyPr wrap="none" rtlCol="0">
            <a:spAutoFit/>
          </a:bodyPr>
          <a:lstStyle/>
          <a:p>
            <a:r>
              <a:rPr lang="zh-CN" altLang="en-US" sz="1400" dirty="0">
                <a:latin typeface="STXinwei" panose="02010800040101010101" pitchFamily="2" charset="-122"/>
                <a:ea typeface="STXinwei" panose="02010800040101010101" pitchFamily="2" charset="-122"/>
              </a:rPr>
              <a:t>连续集成</a:t>
            </a:r>
            <a:r>
              <a:rPr lang="en-US" altLang="zh-CN" sz="1400" dirty="0">
                <a:latin typeface="STXinwei" panose="02010800040101010101" pitchFamily="2" charset="-122"/>
                <a:ea typeface="STXinwei" panose="02010800040101010101" pitchFamily="2" charset="-122"/>
              </a:rPr>
              <a:t>/</a:t>
            </a:r>
            <a:r>
              <a:rPr lang="zh-CN" altLang="en-US" sz="1400" dirty="0">
                <a:latin typeface="STXinwei" panose="02010800040101010101" pitchFamily="2" charset="-122"/>
                <a:ea typeface="STXinwei" panose="02010800040101010101" pitchFamily="2" charset="-122"/>
              </a:rPr>
              <a:t>连续发布 （</a:t>
            </a:r>
            <a:r>
              <a:rPr lang="en-US" altLang="zh-CN" sz="1400" dirty="0">
                <a:latin typeface="STXinwei" panose="02010800040101010101" pitchFamily="2" charset="-122"/>
                <a:ea typeface="STXinwei" panose="02010800040101010101" pitchFamily="2" charset="-122"/>
              </a:rPr>
              <a:t>CI/CD</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p:txBody>
      </p:sp>
      <p:pic>
        <p:nvPicPr>
          <p:cNvPr id="29" name="Picture 28">
            <a:extLst>
              <a:ext uri="{FF2B5EF4-FFF2-40B4-BE49-F238E27FC236}">
                <a16:creationId xmlns:a16="http://schemas.microsoft.com/office/drawing/2014/main" id="{BF33D229-43A8-6048-8F80-51C2BC475B80}"/>
              </a:ext>
            </a:extLst>
          </p:cNvPr>
          <p:cNvPicPr>
            <a:picLocks noChangeAspect="1"/>
          </p:cNvPicPr>
          <p:nvPr/>
        </p:nvPicPr>
        <p:blipFill>
          <a:blip r:embed="rId6"/>
          <a:stretch>
            <a:fillRect/>
          </a:stretch>
        </p:blipFill>
        <p:spPr>
          <a:xfrm>
            <a:off x="5739916" y="6321969"/>
            <a:ext cx="969753" cy="309848"/>
          </a:xfrm>
          <a:prstGeom prst="rect">
            <a:avLst/>
          </a:prstGeom>
        </p:spPr>
      </p:pic>
      <p:sp>
        <p:nvSpPr>
          <p:cNvPr id="31" name="TextBox 30">
            <a:extLst>
              <a:ext uri="{FF2B5EF4-FFF2-40B4-BE49-F238E27FC236}">
                <a16:creationId xmlns:a16="http://schemas.microsoft.com/office/drawing/2014/main" id="{05F84221-D544-944E-8AC0-4FF6A550968C}"/>
              </a:ext>
            </a:extLst>
          </p:cNvPr>
          <p:cNvSpPr txBox="1"/>
          <p:nvPr/>
        </p:nvSpPr>
        <p:spPr>
          <a:xfrm>
            <a:off x="5159436" y="807548"/>
            <a:ext cx="2130711" cy="1077218"/>
          </a:xfrm>
          <a:prstGeom prst="rect">
            <a:avLst/>
          </a:prstGeom>
          <a:noFill/>
        </p:spPr>
        <p:txBody>
          <a:bodyPr wrap="none" rtlCol="0">
            <a:spAutoFit/>
          </a:bodyPr>
          <a:lstStyle/>
          <a:p>
            <a:pPr algn="ctr"/>
            <a:r>
              <a:rPr lang="en-TW" sz="1600" dirty="0">
                <a:latin typeface="STXinwei" panose="02010800040101010101" pitchFamily="2" charset="-122"/>
                <a:ea typeface="STXinwei" panose="02010800040101010101" pitchFamily="2" charset="-122"/>
              </a:rPr>
              <a:t>Programmable</a:t>
            </a:r>
          </a:p>
          <a:p>
            <a:pPr algn="ctr"/>
            <a:r>
              <a:rPr lang="en-TW" sz="1600" dirty="0">
                <a:latin typeface="STXinwei" panose="02010800040101010101" pitchFamily="2" charset="-122"/>
                <a:ea typeface="STXinwei" panose="02010800040101010101" pitchFamily="2" charset="-122"/>
              </a:rPr>
              <a:t>Personal</a:t>
            </a:r>
          </a:p>
          <a:p>
            <a:pPr algn="ctr"/>
            <a:r>
              <a:rPr lang="en-TW" sz="1600" dirty="0">
                <a:latin typeface="STXinwei" panose="02010800040101010101" pitchFamily="2" charset="-122"/>
                <a:ea typeface="STXinwei" panose="02010800040101010101" pitchFamily="2" charset="-122"/>
              </a:rPr>
              <a:t>Project</a:t>
            </a:r>
          </a:p>
          <a:p>
            <a:pPr algn="ctr"/>
            <a:r>
              <a:rPr lang="en-TW" sz="1600" dirty="0">
                <a:latin typeface="STXinwei" panose="02010800040101010101" pitchFamily="2" charset="-122"/>
                <a:ea typeface="STXinwei" panose="02010800040101010101" pitchFamily="2" charset="-122"/>
              </a:rPr>
              <a:t>Knowledge Container</a:t>
            </a:r>
          </a:p>
        </p:txBody>
      </p:sp>
      <p:sp>
        <p:nvSpPr>
          <p:cNvPr id="32" name="TextBox 31">
            <a:extLst>
              <a:ext uri="{FF2B5EF4-FFF2-40B4-BE49-F238E27FC236}">
                <a16:creationId xmlns:a16="http://schemas.microsoft.com/office/drawing/2014/main" id="{3768FB4C-E8DB-C144-9308-945BE30BA841}"/>
              </a:ext>
            </a:extLst>
          </p:cNvPr>
          <p:cNvSpPr txBox="1"/>
          <p:nvPr/>
        </p:nvSpPr>
        <p:spPr>
          <a:xfrm>
            <a:off x="5223558" y="4250325"/>
            <a:ext cx="2002471" cy="253916"/>
          </a:xfrm>
          <a:prstGeom prst="rect">
            <a:avLst/>
          </a:prstGeom>
          <a:noFill/>
        </p:spPr>
        <p:txBody>
          <a:bodyPr wrap="none" rtlCol="0">
            <a:spAutoFit/>
          </a:bodyPr>
          <a:lstStyle/>
          <a:p>
            <a:r>
              <a:rPr lang="en-US" sz="1050" dirty="0">
                <a:hlinkClick r:id="rId2"/>
              </a:rPr>
              <a:t>See Wikipedia:Ricardian Contract</a:t>
            </a:r>
            <a:endParaRPr lang="en-TW" sz="1050" dirty="0"/>
          </a:p>
        </p:txBody>
      </p:sp>
      <p:sp>
        <p:nvSpPr>
          <p:cNvPr id="25" name="TextBox 24">
            <a:extLst>
              <a:ext uri="{FF2B5EF4-FFF2-40B4-BE49-F238E27FC236}">
                <a16:creationId xmlns:a16="http://schemas.microsoft.com/office/drawing/2014/main" id="{C467F176-21D7-A44D-AF41-C7549F63CA0B}"/>
              </a:ext>
            </a:extLst>
          </p:cNvPr>
          <p:cNvSpPr txBox="1"/>
          <p:nvPr/>
        </p:nvSpPr>
        <p:spPr>
          <a:xfrm>
            <a:off x="8037269" y="5998803"/>
            <a:ext cx="3108543" cy="646331"/>
          </a:xfrm>
          <a:prstGeom prst="rect">
            <a:avLst/>
          </a:prstGeom>
          <a:noFill/>
        </p:spPr>
        <p:txBody>
          <a:bodyPr wrap="none" rtlCol="0">
            <a:spAutoFit/>
          </a:bodyPr>
          <a:lstStyle/>
          <a:p>
            <a:r>
              <a:rPr lang="en-US" sz="1200" dirty="0" err="1">
                <a:latin typeface="STXinwei" panose="02010800040101010101" pitchFamily="2" charset="-122"/>
                <a:ea typeface="STXinwei" panose="02010800040101010101" pitchFamily="2" charset="-122"/>
              </a:rPr>
              <a:t>基于AoS的跨领域多层级系统表达语言</a:t>
            </a:r>
            <a:r>
              <a:rPr lang="zh-CN" altLang="en-US" sz="1200" dirty="0">
                <a:latin typeface="STXinwei" panose="02010800040101010101" pitchFamily="2" charset="-122"/>
                <a:ea typeface="STXinwei" panose="02010800040101010101" pitchFamily="2" charset="-122"/>
              </a:rPr>
              <a:t>，</a:t>
            </a:r>
            <a:br>
              <a:rPr lang="en-US" sz="1200" dirty="0">
                <a:latin typeface="STXinwei" panose="02010800040101010101" pitchFamily="2" charset="-122"/>
                <a:ea typeface="STXinwei" panose="02010800040101010101" pitchFamily="2" charset="-122"/>
              </a:rPr>
            </a:br>
            <a:r>
              <a:rPr lang="en-TW" sz="1200" dirty="0">
                <a:latin typeface="STXinwei" panose="02010800040101010101" pitchFamily="2" charset="-122"/>
                <a:ea typeface="STXinwei" panose="02010800040101010101" pitchFamily="2" charset="-122"/>
              </a:rPr>
              <a:t>结合区块链的时序命名空间</a:t>
            </a:r>
            <a:br>
              <a:rPr lang="en-US" sz="1200" dirty="0">
                <a:latin typeface="STXinwei" panose="02010800040101010101" pitchFamily="2" charset="-122"/>
                <a:ea typeface="STXinwei" panose="02010800040101010101" pitchFamily="2" charset="-122"/>
              </a:rPr>
            </a:br>
            <a:r>
              <a:rPr lang="en-US" sz="1200" dirty="0" err="1">
                <a:latin typeface="STXinwei" panose="02010800040101010101" pitchFamily="2" charset="-122"/>
                <a:ea typeface="STXinwei" panose="02010800040101010101" pitchFamily="2" charset="-122"/>
              </a:rPr>
              <a:t>实现具备自动修复功能的数据资产运营系统</a:t>
            </a:r>
            <a:endParaRPr lang="en-TW" sz="1200" dirty="0"/>
          </a:p>
        </p:txBody>
      </p:sp>
      <p:sp>
        <p:nvSpPr>
          <p:cNvPr id="21" name="TextBox 20">
            <a:extLst>
              <a:ext uri="{FF2B5EF4-FFF2-40B4-BE49-F238E27FC236}">
                <a16:creationId xmlns:a16="http://schemas.microsoft.com/office/drawing/2014/main" id="{B864C29F-5E89-7B4A-99CC-4432F1A623D0}"/>
              </a:ext>
            </a:extLst>
          </p:cNvPr>
          <p:cNvSpPr txBox="1"/>
          <p:nvPr/>
        </p:nvSpPr>
        <p:spPr>
          <a:xfrm>
            <a:off x="3125572" y="3903082"/>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2" name="TextBox 21">
            <a:extLst>
              <a:ext uri="{FF2B5EF4-FFF2-40B4-BE49-F238E27FC236}">
                <a16:creationId xmlns:a16="http://schemas.microsoft.com/office/drawing/2014/main" id="{83800CCA-C797-374B-822A-9EDDCAE06C9F}"/>
              </a:ext>
            </a:extLst>
          </p:cNvPr>
          <p:cNvSpPr txBox="1"/>
          <p:nvPr/>
        </p:nvSpPr>
        <p:spPr>
          <a:xfrm>
            <a:off x="8226931" y="4504241"/>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884037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3563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2"/>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3"/>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622180" y="1115211"/>
            <a:ext cx="6952401" cy="916593"/>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系统治理</a:t>
            </a:r>
            <a:r>
              <a:rPr lang="zh-CN" altLang="en-US" sz="4267" dirty="0">
                <a:latin typeface="STXinwei" panose="02010800040101010101" pitchFamily="2" charset="-122"/>
                <a:ea typeface="STXinwei" panose="02010800040101010101" pitchFamily="2" charset="-122"/>
              </a:rPr>
              <a:t>：</a:t>
            </a:r>
            <a:r>
              <a:rPr lang="en-US" sz="4267" dirty="0" err="1">
                <a:latin typeface="STXinwei" panose="02010800040101010101" pitchFamily="2" charset="-122"/>
                <a:ea typeface="STXinwei" panose="02010800040101010101" pitchFamily="2" charset="-122"/>
              </a:rPr>
              <a:t>科学</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或</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艺术</a:t>
            </a:r>
            <a:r>
              <a:rPr lang="zh-CN" altLang="en-US" sz="4267" dirty="0">
                <a:latin typeface="STXinwei" panose="02010800040101010101" pitchFamily="2" charset="-122"/>
                <a:ea typeface="STXinwei" panose="02010800040101010101" pitchFamily="2" charset="-122"/>
              </a:rPr>
              <a:t>？</a:t>
            </a:r>
            <a:endParaRPr sz="4267"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969532" y="2729947"/>
            <a:ext cx="8865704" cy="2554545"/>
          </a:xfrm>
          <a:prstGeom prst="rect">
            <a:avLst/>
          </a:prstGeom>
          <a:noFill/>
        </p:spPr>
        <p:txBody>
          <a:bodyPr wrap="square" rtlCol="0">
            <a:spAutoFit/>
          </a:bodyPr>
          <a:lstStyle/>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工程</a:t>
            </a:r>
            <a:r>
              <a:rPr lang="zh-CN" altLang="en-US" sz="3200" dirty="0">
                <a:latin typeface="STXinwei" panose="02010800040101010101" pitchFamily="2" charset="-122"/>
                <a:ea typeface="STXinwei" panose="02010800040101010101" pitchFamily="2" charset="-122"/>
              </a:rPr>
              <a:t>：治理多层次关系的</a:t>
            </a:r>
            <a:r>
              <a:rPr lang="zh-CN" altLang="en-US" sz="3200" dirty="0">
                <a:solidFill>
                  <a:srgbClr val="FF0000"/>
                </a:solidFill>
                <a:latin typeface="STXinwei" panose="02010800040101010101" pitchFamily="2" charset="-122"/>
                <a:ea typeface="STXinwei" panose="02010800040101010101" pitchFamily="2" charset="-122"/>
              </a:rPr>
              <a:t>实用技术</a:t>
            </a:r>
            <a:endParaRPr lang="en-US" altLang="zh-CN" sz="3200" dirty="0">
              <a:solidFill>
                <a:srgbClr val="FF0000"/>
              </a:solidFill>
              <a:latin typeface="STXinwei" panose="02010800040101010101" pitchFamily="2" charset="-122"/>
              <a:ea typeface="STXinwei" panose="02010800040101010101" pitchFamily="2" charset="-122"/>
            </a:endParaRPr>
          </a:p>
          <a:p>
            <a:endParaRPr lang="en-TW" sz="3200" dirty="0">
              <a:solidFill>
                <a:srgbClr val="FF0000"/>
              </a:solidFill>
              <a:latin typeface="STXinwei" panose="02010800040101010101" pitchFamily="2" charset="-122"/>
              <a:ea typeface="STXinwei" panose="02010800040101010101" pitchFamily="2" charset="-122"/>
            </a:endParaRPr>
          </a:p>
          <a:p>
            <a:r>
              <a:rPr lang="en-TW" sz="3200" dirty="0">
                <a:latin typeface="STXinwei" panose="02010800040101010101" pitchFamily="2" charset="-122"/>
                <a:ea typeface="STXinwei" panose="02010800040101010101" pitchFamily="2" charset="-122"/>
              </a:rPr>
              <a:t>系统</a:t>
            </a:r>
            <a:r>
              <a:rPr lang="en-TW" sz="3200" dirty="0">
                <a:solidFill>
                  <a:srgbClr val="FF0000"/>
                </a:solidFill>
                <a:latin typeface="STXinwei" panose="02010800040101010101" pitchFamily="2" charset="-122"/>
                <a:ea typeface="STXinwei" panose="02010800040101010101" pitchFamily="2" charset="-122"/>
              </a:rPr>
              <a:t>知识</a:t>
            </a:r>
            <a:r>
              <a:rPr lang="zh-CN" altLang="en-US" sz="3200" dirty="0">
                <a:latin typeface="STXinwei" panose="02010800040101010101" pitchFamily="2" charset="-122"/>
                <a:ea typeface="STXinwei" panose="02010800040101010101" pitchFamily="2" charset="-122"/>
              </a:rPr>
              <a:t>：可被</a:t>
            </a:r>
            <a:r>
              <a:rPr lang="zh-CN" altLang="en-TW" sz="3200" dirty="0">
                <a:solidFill>
                  <a:srgbClr val="FF0000"/>
                </a:solidFill>
                <a:latin typeface="STXinwei" panose="02010800040101010101" pitchFamily="2" charset="-122"/>
                <a:ea typeface="STXinwei" panose="02010800040101010101" pitchFamily="2" charset="-122"/>
              </a:rPr>
              <a:t>客观</a:t>
            </a:r>
            <a:r>
              <a:rPr lang="zh-CN" altLang="en-US" sz="3200" dirty="0">
                <a:solidFill>
                  <a:srgbClr val="FF0000"/>
                </a:solidFill>
                <a:latin typeface="STXinwei" panose="02010800040101010101" pitchFamily="2" charset="-122"/>
                <a:ea typeface="STXinwei" panose="02010800040101010101" pitchFamily="2" charset="-122"/>
              </a:rPr>
              <a:t>标示</a:t>
            </a:r>
            <a:r>
              <a:rPr lang="zh-CN" altLang="en-US" sz="3200" dirty="0">
                <a:latin typeface="STXinwei" panose="02010800040101010101" pitchFamily="2" charset="-122"/>
                <a:ea typeface="STXinwei" panose="02010800040101010101" pitchFamily="2" charset="-122"/>
              </a:rPr>
              <a:t>的多层次关系</a:t>
            </a:r>
            <a:endParaRPr lang="en-US" sz="3200" dirty="0">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代数</a:t>
            </a:r>
            <a:r>
              <a:rPr lang="zh-CN" altLang="en-US" sz="3200" dirty="0">
                <a:latin typeface="STXinwei" panose="02010800040101010101" pitchFamily="2" charset="-122"/>
                <a:ea typeface="STXinwei" panose="02010800040101010101" pitchFamily="2" charset="-122"/>
              </a:rPr>
              <a:t>：组织</a:t>
            </a:r>
            <a:r>
              <a:rPr lang="zh-CN" altLang="en-US" sz="3200" dirty="0">
                <a:solidFill>
                  <a:srgbClr val="FF0000"/>
                </a:solidFill>
                <a:latin typeface="STXinwei" panose="02010800040101010101" pitchFamily="2" charset="-122"/>
                <a:ea typeface="STXinwei" panose="02010800040101010101" pitchFamily="2" charset="-122"/>
              </a:rPr>
              <a:t>多层次关系</a:t>
            </a:r>
            <a:r>
              <a:rPr lang="zh-CN" altLang="en-US" sz="3200" dirty="0">
                <a:latin typeface="STXinwei" panose="02010800040101010101" pitchFamily="2" charset="-122"/>
                <a:ea typeface="STXinwei" panose="02010800040101010101" pitchFamily="2" charset="-122"/>
              </a:rPr>
              <a:t>的</a:t>
            </a:r>
            <a:r>
              <a:rPr lang="zh-CN" altLang="en-US" sz="3200" dirty="0">
                <a:solidFill>
                  <a:srgbClr val="FF0000"/>
                </a:solidFill>
                <a:latin typeface="STXinwei" panose="02010800040101010101" pitchFamily="2" charset="-122"/>
                <a:ea typeface="STXinwei" panose="02010800040101010101" pitchFamily="2" charset="-122"/>
              </a:rPr>
              <a:t>自洽</a:t>
            </a:r>
            <a:r>
              <a:rPr lang="zh-CN" altLang="en-US" sz="3200" dirty="0">
                <a:latin typeface="STXinwei" panose="02010800040101010101" pitchFamily="2" charset="-122"/>
                <a:ea typeface="STXinwei" panose="02010800040101010101" pitchFamily="2" charset="-122"/>
              </a:rPr>
              <a:t>计算方法</a:t>
            </a:r>
            <a:endParaRPr lang="en-TW" sz="32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BB001-6B2F-3245-897D-28DAC5417ECF}"/>
              </a:ext>
            </a:extLst>
          </p:cNvPr>
          <p:cNvPicPr>
            <a:picLocks noChangeAspect="1"/>
          </p:cNvPicPr>
          <p:nvPr/>
        </p:nvPicPr>
        <p:blipFill>
          <a:blip r:embed="rId2"/>
          <a:stretch>
            <a:fillRect/>
          </a:stretch>
        </p:blipFill>
        <p:spPr>
          <a:xfrm>
            <a:off x="2173077" y="1403120"/>
            <a:ext cx="8853773" cy="5238788"/>
          </a:xfrm>
          <a:prstGeom prst="rect">
            <a:avLst/>
          </a:prstGeom>
        </p:spPr>
      </p:pic>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3">
            <a:alphaModFix amt="49000"/>
            <a:extLst>
              <a:ext uri="{28A0092B-C50C-407E-A947-70E740481C1C}">
                <a14:useLocalDpi xmlns:a14="http://schemas.microsoft.com/office/drawing/2010/main"/>
              </a:ext>
            </a:extLst>
          </a:blip>
          <a:srcRect/>
          <a:stretch>
            <a:fillRect/>
          </a:stretch>
        </p:blipFill>
        <p:spPr bwMode="auto">
          <a:xfrm>
            <a:off x="2685097" y="1303148"/>
            <a:ext cx="6826565" cy="4995048"/>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810311" y="2161745"/>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3107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extLst>
              <a:ext uri="{FF2B5EF4-FFF2-40B4-BE49-F238E27FC236}">
                <a16:creationId xmlns:a16="http://schemas.microsoft.com/office/drawing/2014/main" id="{8744C562-D3E5-C846-9E3E-ED4268D346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extLst>
              <a:ext uri="{FF2B5EF4-FFF2-40B4-BE49-F238E27FC236}">
                <a16:creationId xmlns:a16="http://schemas.microsoft.com/office/drawing/2014/main" id="{E4D6F2A9-D552-6240-AD46-C2072166F3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07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939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开始了一个为时六个月的登月方案设计竞赛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a:t>
            </a:r>
            <a:r>
              <a:rPr lang="zh-TW" altLang="en-US" sz="1800" i="1" dirty="0">
                <a:solidFill>
                  <a:srgbClr val="FF0000"/>
                </a:solidFill>
                <a:latin typeface="STXinwei" panose="02010800040101010101" pitchFamily="2" charset="-122"/>
                <a:ea typeface="STXinwei" panose="02010800040101010101" pitchFamily="2" charset="-122"/>
              </a:rPr>
              <a:t>载人航天项目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31901</TotalTime>
  <Words>3920</Words>
  <Application>Microsoft Macintosh PowerPoint</Application>
  <PresentationFormat>Custom</PresentationFormat>
  <Paragraphs>557</Paragraphs>
  <Slides>40</Slides>
  <Notes>14</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40</vt:i4>
      </vt:variant>
    </vt:vector>
  </HeadingPairs>
  <TitlesOfParts>
    <vt:vector size="73"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系统治理：科学 或 艺术？</vt:lpstr>
      <vt:lpstr>巴比塔（登天塔）的诅咒： 失去通用语言的系统建构者</vt:lpstr>
      <vt:lpstr>散落在各类计算模型中的决策论证方法 (Models of Computation)</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所有的数据类型均为偏序集 （偏序集由有向关系所构成）</vt:lpstr>
      <vt:lpstr>万用的可执行语言：偏序集（格）的代数封闭性</vt:lpstr>
      <vt:lpstr>以光速为界的决策影响力空间</vt:lpstr>
      <vt:lpstr>判别系统设计方法论的优劣？ (由Patrick &amp; Radhia Cousot提出)</vt:lpstr>
      <vt:lpstr>形式化系统设计方法的产业化工具与应用</vt:lpstr>
      <vt:lpstr>辩证系统正确性的形式化表述</vt:lpstr>
      <vt:lpstr>系统建模是一个模型空间搜寻过程 （fixed point semantic formalize model interpolation）</vt:lpstr>
      <vt:lpstr>何谓代数？</vt:lpstr>
      <vt:lpstr>系统代数方法论：运用代数法则，在语义空间保证集成多种领域信息的封闭性</vt:lpstr>
      <vt:lpstr>“Named” Property Domain Specification： 键值域的代数化运算规则</vt:lpstr>
      <vt:lpstr>函数与多项式的代数化运算均可根据箭头的追踪完成</vt:lpstr>
      <vt:lpstr>基于箭头(关系)与标签（命名空间）的运算方法</vt:lpstr>
      <vt:lpstr>Algebraic Methodology： 代数运算与模型空间的封闭性</vt:lpstr>
      <vt:lpstr>演示软件功能</vt:lpstr>
      <vt:lpstr>体现跨领域和多层级的系统代数工具实现（2005年）</vt:lpstr>
      <vt:lpstr>键值对的语义，是一种多层次，具备迭代特征的宣告式语法 （JSON/YAML）</vt:lpstr>
      <vt:lpstr>跨领域的偏序集表达形式</vt:lpstr>
      <vt:lpstr>可表函子 wikipedia: Representable Functor</vt:lpstr>
      <vt:lpstr>偏序集的代数特性 wikipedia: 偏序关系</vt:lpstr>
      <vt:lpstr>系统代数AoS的应用案例：</vt:lpstr>
      <vt:lpstr>系统代数（AoS）的研究成果： （代数化表述并论证局部系统与系统整体的决策关系）</vt:lpstr>
      <vt:lpstr>基于时序命名空间表达系统状态的伴随函子</vt:lpstr>
      <vt:lpstr>下一步： 根据AoS的思路、开发出可规模化部署的可编程知识容器(P3KC)</vt:lpstr>
      <vt:lpstr>基于系统代数（AoS）实现 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2868</cp:revision>
  <dcterms:created xsi:type="dcterms:W3CDTF">2019-11-04T08:46:32Z</dcterms:created>
  <dcterms:modified xsi:type="dcterms:W3CDTF">2021-10-26T13:26:00Z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